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84" r:id="rId3"/>
    <p:sldId id="257" r:id="rId4"/>
    <p:sldId id="292" r:id="rId5"/>
    <p:sldId id="267" r:id="rId6"/>
    <p:sldId id="258" r:id="rId7"/>
    <p:sldId id="265" r:id="rId8"/>
    <p:sldId id="293" r:id="rId9"/>
    <p:sldId id="296" r:id="rId10"/>
    <p:sldId id="295" r:id="rId11"/>
    <p:sldId id="294" r:id="rId12"/>
    <p:sldId id="263" r:id="rId13"/>
    <p:sldId id="298" r:id="rId14"/>
    <p:sldId id="297" r:id="rId15"/>
    <p:sldId id="31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94529"/>
  </p:normalViewPr>
  <p:slideViewPr>
    <p:cSldViewPr snapToGrid="0">
      <p:cViewPr varScale="1">
        <p:scale>
          <a:sx n="107" d="100"/>
          <a:sy n="107" d="100"/>
        </p:scale>
        <p:origin x="7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A02A7-E17D-A04E-A050-A89B56511C9B}"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EC5EC-2298-044D-9C93-B9DF9ADD7414}" type="slidenum">
              <a:rPr lang="en-US" smtClean="0"/>
              <a:t>‹#›</a:t>
            </a:fld>
            <a:endParaRPr lang="en-US"/>
          </a:p>
        </p:txBody>
      </p:sp>
    </p:spTree>
    <p:extLst>
      <p:ext uri="{BB962C8B-B14F-4D97-AF65-F5344CB8AC3E}">
        <p14:creationId xmlns:p14="http://schemas.microsoft.com/office/powerpoint/2010/main" val="2315921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78AF-FA9D-4F45-B36C-10B69B12BC41}" type="slidenum">
              <a:rPr lang="en-US" smtClean="0"/>
              <a:t>12</a:t>
            </a:fld>
            <a:endParaRPr lang="en-US"/>
          </a:p>
        </p:txBody>
      </p:sp>
    </p:spTree>
    <p:extLst>
      <p:ext uri="{BB962C8B-B14F-4D97-AF65-F5344CB8AC3E}">
        <p14:creationId xmlns:p14="http://schemas.microsoft.com/office/powerpoint/2010/main" val="235143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69E04-7488-364E-BBF8-54A056DDAD6E}" type="slidenum">
              <a:rPr lang="en-US" smtClean="0"/>
              <a:t>15</a:t>
            </a:fld>
            <a:endParaRPr lang="en-US"/>
          </a:p>
        </p:txBody>
      </p:sp>
    </p:spTree>
    <p:extLst>
      <p:ext uri="{BB962C8B-B14F-4D97-AF65-F5344CB8AC3E}">
        <p14:creationId xmlns:p14="http://schemas.microsoft.com/office/powerpoint/2010/main" val="400669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814C-233B-476E-48AB-48F20070AA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B1D71-0D45-E16F-8423-5A99CF515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B7439E-5027-ABDF-9C42-72772B503071}"/>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5" name="Footer Placeholder 4">
            <a:extLst>
              <a:ext uri="{FF2B5EF4-FFF2-40B4-BE49-F238E27FC236}">
                <a16:creationId xmlns:a16="http://schemas.microsoft.com/office/drawing/2014/main" id="{93751256-8930-7B8E-5257-2BC790BE3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059C3-B0AA-7C59-7519-428192213CD7}"/>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34773817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9C83-C223-9E02-33F0-798A3E9AAE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98B75B-819C-1B7C-6511-B3BAC1EBED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61BDE-460B-5C8A-1A52-F58434CBC08E}"/>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5" name="Footer Placeholder 4">
            <a:extLst>
              <a:ext uri="{FF2B5EF4-FFF2-40B4-BE49-F238E27FC236}">
                <a16:creationId xmlns:a16="http://schemas.microsoft.com/office/drawing/2014/main" id="{695C7113-C5E5-15E9-878D-18BACA989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FFEDB-878A-0407-AA80-DE634153D372}"/>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320200121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E7F837-4D8D-7EBF-8626-A8F3C3255F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192895-F27A-F8DB-0B45-A326FD0A13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DB396-8C62-3949-6C93-90B07608BEBB}"/>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5" name="Footer Placeholder 4">
            <a:extLst>
              <a:ext uri="{FF2B5EF4-FFF2-40B4-BE49-F238E27FC236}">
                <a16:creationId xmlns:a16="http://schemas.microsoft.com/office/drawing/2014/main" id="{3015C466-9803-9EDC-20FD-62B516C92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8A0A9-6AA6-28AC-FB98-C15DC0936CAE}"/>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385935276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1751A426-9A95-9E9C-BEDC-9FB6C5A50FEE}"/>
              </a:ext>
            </a:extLst>
          </p:cNvPr>
          <p:cNvSpPr>
            <a:spLocks noGrp="1"/>
          </p:cNvSpPr>
          <p:nvPr>
            <p:ph type="dt" sz="half" idx="15"/>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AD480ADC-1F4B-86A5-1995-BC9925E5665B}"/>
              </a:ext>
            </a:extLst>
          </p:cNvPr>
          <p:cNvSpPr>
            <a:spLocks noGrp="1"/>
          </p:cNvSpPr>
          <p:nvPr>
            <p:ph type="ftr" sz="quarter" idx="16"/>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B1007ED7-D075-5D42-1385-CDCE33269E78}"/>
              </a:ext>
            </a:extLst>
          </p:cNvPr>
          <p:cNvSpPr>
            <a:spLocks noGrp="1"/>
          </p:cNvSpPr>
          <p:nvPr>
            <p:ph type="sldNum" sz="quarter" idx="17"/>
          </p:nvPr>
        </p:nvSpPr>
        <p:spPr/>
        <p:txBody>
          <a:bodyPr/>
          <a:lstStyle>
            <a:lvl1pPr>
              <a:defRPr/>
            </a:lvl1pPr>
          </a:lstStyle>
          <a:p>
            <a:pPr>
              <a:defRPr/>
            </a:pPr>
            <a:fld id="{4F8F9B9D-D2C6-4DD4-AE4D-634189B51231}" type="slidenum">
              <a:rPr lang="en-US" altLang="en-US"/>
              <a:pPr>
                <a:defRPr/>
              </a:pPr>
              <a:t>‹#›</a:t>
            </a:fld>
            <a:endParaRPr lang="en-US" altLang="en-US" dirty="0"/>
          </a:p>
        </p:txBody>
      </p:sp>
    </p:spTree>
    <p:extLst>
      <p:ext uri="{BB962C8B-B14F-4D97-AF65-F5344CB8AC3E}">
        <p14:creationId xmlns:p14="http://schemas.microsoft.com/office/powerpoint/2010/main" val="107463352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3608-A208-B0E4-704E-3A5439F3DE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4F10F-B052-8793-CE66-A0462DE20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69543-E88A-80FF-056D-E8881B9DF587}"/>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5" name="Footer Placeholder 4">
            <a:extLst>
              <a:ext uri="{FF2B5EF4-FFF2-40B4-BE49-F238E27FC236}">
                <a16:creationId xmlns:a16="http://schemas.microsoft.com/office/drawing/2014/main" id="{3D5AEA8C-1030-3E05-ED28-E3F70636F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77797-24D8-1C57-F554-402606B7AAFC}"/>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193497500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A87B-37EB-DA9B-51A4-066AB44B88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D14D3-0825-BFE2-911E-76D1345E39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2077C8-C36A-B97F-CF5D-9EF70A14F4B4}"/>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5" name="Footer Placeholder 4">
            <a:extLst>
              <a:ext uri="{FF2B5EF4-FFF2-40B4-BE49-F238E27FC236}">
                <a16:creationId xmlns:a16="http://schemas.microsoft.com/office/drawing/2014/main" id="{13753902-0855-1A17-4AF0-211CF2429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3819D-051A-28A1-A671-F24D5A77E0B6}"/>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38270246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FF5B-A394-0F83-97A5-6FC6C20EB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50EA5-CA59-A01C-50E7-357B95D102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8E8E50-C7FF-B86D-231B-05B5AA6072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43FB4-DF36-981D-44D1-A3E17E5A6816}"/>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6" name="Footer Placeholder 5">
            <a:extLst>
              <a:ext uri="{FF2B5EF4-FFF2-40B4-BE49-F238E27FC236}">
                <a16:creationId xmlns:a16="http://schemas.microsoft.com/office/drawing/2014/main" id="{A387A63C-0C74-AFE1-E342-4B33FB4C4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7EB39-8E40-A0C3-C117-D1DFFB463AD8}"/>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110039154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08646-ED91-E2FD-6C5C-27E39AAAB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845E48-9120-7DAB-0FA3-28BE0CF2CC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0AC047-4AE5-1C5B-B91D-B741B4CB2D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5CCCD-6F80-AA2C-3565-2AD6223EB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D6895-BA57-D723-B201-1E5700F15B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987421-5F38-D095-6D1E-1DF7FB90E31C}"/>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8" name="Footer Placeholder 7">
            <a:extLst>
              <a:ext uri="{FF2B5EF4-FFF2-40B4-BE49-F238E27FC236}">
                <a16:creationId xmlns:a16="http://schemas.microsoft.com/office/drawing/2014/main" id="{96F2F65E-8E87-E749-57BB-AA99A5657B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5CAE96-D66C-660D-64DF-040EBAFEA2F8}"/>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28838941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954B3-6C55-746E-4A29-CF7A6F18C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4AC8C4-6E2D-2B59-8859-0204B22CC9A7}"/>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4" name="Footer Placeholder 3">
            <a:extLst>
              <a:ext uri="{FF2B5EF4-FFF2-40B4-BE49-F238E27FC236}">
                <a16:creationId xmlns:a16="http://schemas.microsoft.com/office/drawing/2014/main" id="{BC380A03-E01A-7FB5-6D0B-FB1D306D31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1BC984-18CE-3A66-75DC-90F19BFE51BD}"/>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76121335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0821E-D2A2-3326-F1B2-9F6CF8DFF2C8}"/>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3" name="Footer Placeholder 2">
            <a:extLst>
              <a:ext uri="{FF2B5EF4-FFF2-40B4-BE49-F238E27FC236}">
                <a16:creationId xmlns:a16="http://schemas.microsoft.com/office/drawing/2014/main" id="{BFFF5A74-8110-02F7-48AE-0D09329561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3AAB99-A511-F848-9C31-332249EABDF4}"/>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297803368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0624-CD66-A3DF-B4E6-9A9DF849CA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1261E4-0235-5D5D-76D6-78287EAEEA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8A867F-D55D-A31C-0B49-9A210550F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4766-AA98-D7F3-E542-109EC37F79E2}"/>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6" name="Footer Placeholder 5">
            <a:extLst>
              <a:ext uri="{FF2B5EF4-FFF2-40B4-BE49-F238E27FC236}">
                <a16:creationId xmlns:a16="http://schemas.microsoft.com/office/drawing/2014/main" id="{828A6247-26FB-2576-84CA-2160150FD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A14C4-5077-A028-06EA-22C1DF96D039}"/>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378563337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648F0-3ED9-4ABB-6DD2-333E36524F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42BA4B-7038-F4FE-D519-453FA04E6F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A2B77E-0D42-C9D6-623F-2775218A3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ABD3B8-3A1F-A110-668B-6EA555B4BC92}"/>
              </a:ext>
            </a:extLst>
          </p:cNvPr>
          <p:cNvSpPr>
            <a:spLocks noGrp="1"/>
          </p:cNvSpPr>
          <p:nvPr>
            <p:ph type="dt" sz="half" idx="10"/>
          </p:nvPr>
        </p:nvSpPr>
        <p:spPr/>
        <p:txBody>
          <a:bodyPr/>
          <a:lstStyle/>
          <a:p>
            <a:fld id="{7A5C9213-5BC8-8047-8B62-6D01B1E2E6B6}" type="datetimeFigureOut">
              <a:rPr lang="en-US" smtClean="0"/>
              <a:t>12/2/24</a:t>
            </a:fld>
            <a:endParaRPr lang="en-US"/>
          </a:p>
        </p:txBody>
      </p:sp>
      <p:sp>
        <p:nvSpPr>
          <p:cNvPr id="6" name="Footer Placeholder 5">
            <a:extLst>
              <a:ext uri="{FF2B5EF4-FFF2-40B4-BE49-F238E27FC236}">
                <a16:creationId xmlns:a16="http://schemas.microsoft.com/office/drawing/2014/main" id="{1BA5C651-9173-A4EA-2FBA-7E50FA4CE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A410B-E55C-1D77-2813-571681C34AA6}"/>
              </a:ext>
            </a:extLst>
          </p:cNvPr>
          <p:cNvSpPr>
            <a:spLocks noGrp="1"/>
          </p:cNvSpPr>
          <p:nvPr>
            <p:ph type="sldNum" sz="quarter" idx="12"/>
          </p:nvPr>
        </p:nvSpPr>
        <p:spPr/>
        <p:txBody>
          <a:bodyPr/>
          <a:lstStyle/>
          <a:p>
            <a:fld id="{B816420A-B0EF-4F4D-85AA-AD97684A29CD}" type="slidenum">
              <a:rPr lang="en-US" smtClean="0"/>
              <a:t>‹#›</a:t>
            </a:fld>
            <a:endParaRPr lang="en-US"/>
          </a:p>
        </p:txBody>
      </p:sp>
    </p:spTree>
    <p:extLst>
      <p:ext uri="{BB962C8B-B14F-4D97-AF65-F5344CB8AC3E}">
        <p14:creationId xmlns:p14="http://schemas.microsoft.com/office/powerpoint/2010/main" val="65850559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B1982-AFD8-0F05-BBF9-E2F826C31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76FDF4-AC6E-8048-2C14-79A44870B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ED60B-344F-921E-82F4-4FC3410199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5C9213-5BC8-8047-8B62-6D01B1E2E6B6}" type="datetimeFigureOut">
              <a:rPr lang="en-US" smtClean="0"/>
              <a:t>12/2/24</a:t>
            </a:fld>
            <a:endParaRPr lang="en-US"/>
          </a:p>
        </p:txBody>
      </p:sp>
      <p:sp>
        <p:nvSpPr>
          <p:cNvPr id="5" name="Footer Placeholder 4">
            <a:extLst>
              <a:ext uri="{FF2B5EF4-FFF2-40B4-BE49-F238E27FC236}">
                <a16:creationId xmlns:a16="http://schemas.microsoft.com/office/drawing/2014/main" id="{A7175DDD-A688-4BE2-0B9D-5061129362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3C61588-AFF9-F29D-0F99-3195871601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16420A-B0EF-4F4D-85AA-AD97684A29CD}" type="slidenum">
              <a:rPr lang="en-US" smtClean="0"/>
              <a:t>‹#›</a:t>
            </a:fld>
            <a:endParaRPr lang="en-US"/>
          </a:p>
        </p:txBody>
      </p:sp>
    </p:spTree>
    <p:extLst>
      <p:ext uri="{BB962C8B-B14F-4D97-AF65-F5344CB8AC3E}">
        <p14:creationId xmlns:p14="http://schemas.microsoft.com/office/powerpoint/2010/main" val="221032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6CD22E-2269-419F-9E81-016EA035D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2A482B-2EE5-5EEB-35C3-3EE67467B7C4}"/>
              </a:ext>
            </a:extLst>
          </p:cNvPr>
          <p:cNvSpPr>
            <a:spLocks noGrp="1"/>
          </p:cNvSpPr>
          <p:nvPr>
            <p:ph type="ctrTitle"/>
          </p:nvPr>
        </p:nvSpPr>
        <p:spPr>
          <a:xfrm>
            <a:off x="647132" y="1295231"/>
            <a:ext cx="5895178" cy="3807446"/>
          </a:xfrm>
        </p:spPr>
        <p:txBody>
          <a:bodyPr anchor="b">
            <a:normAutofit/>
          </a:bodyPr>
          <a:lstStyle/>
          <a:p>
            <a:pPr algn="l"/>
            <a:r>
              <a:rPr lang="en-US" sz="4100" b="1" i="0" u="none" strike="noStrike" dirty="0">
                <a:effectLst/>
                <a:latin typeface="+mn-lt"/>
              </a:rPr>
              <a:t>Arts and Humanities Faculty Research and Creative Inquiry Showcase and Reception</a:t>
            </a:r>
            <a:br>
              <a:rPr lang="en-US" sz="4100" b="1" i="0" u="none" strike="noStrike" dirty="0">
                <a:effectLst/>
                <a:latin typeface="+mn-lt"/>
              </a:rPr>
            </a:br>
            <a:endParaRPr lang="en-US" sz="4100" dirty="0">
              <a:latin typeface="+mn-lt"/>
            </a:endParaRPr>
          </a:p>
        </p:txBody>
      </p:sp>
      <p:sp>
        <p:nvSpPr>
          <p:cNvPr id="15" name="Freeform: Shape 9">
            <a:extLst>
              <a:ext uri="{FF2B5EF4-FFF2-40B4-BE49-F238E27FC236}">
                <a16:creationId xmlns:a16="http://schemas.microsoft.com/office/drawing/2014/main" id="{AA607D34-E2A9-4595-9DB2-5472E077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082" y="0"/>
            <a:ext cx="4884918" cy="6858000"/>
          </a:xfrm>
          <a:custGeom>
            <a:avLst/>
            <a:gdLst>
              <a:gd name="connsiteX0" fmla="*/ 1097203 w 4884918"/>
              <a:gd name="connsiteY0" fmla="*/ 0 h 6858000"/>
              <a:gd name="connsiteX1" fmla="*/ 1154155 w 4884918"/>
              <a:gd name="connsiteY1" fmla="*/ 0 h 6858000"/>
              <a:gd name="connsiteX2" fmla="*/ 972305 w 4884918"/>
              <a:gd name="connsiteY2" fmla="*/ 343212 h 6858000"/>
              <a:gd name="connsiteX3" fmla="*/ 780524 w 4884918"/>
              <a:gd name="connsiteY3" fmla="*/ 761067 h 6858000"/>
              <a:gd name="connsiteX4" fmla="*/ 737045 w 4884918"/>
              <a:gd name="connsiteY4" fmla="*/ 865164 h 6858000"/>
              <a:gd name="connsiteX5" fmla="*/ 762322 w 4884918"/>
              <a:gd name="connsiteY5" fmla="*/ 830676 h 6858000"/>
              <a:gd name="connsiteX6" fmla="*/ 1118805 w 4884918"/>
              <a:gd name="connsiteY6" fmla="*/ 160440 h 6858000"/>
              <a:gd name="connsiteX7" fmla="*/ 1221640 w 4884918"/>
              <a:gd name="connsiteY7" fmla="*/ 0 h 6858000"/>
              <a:gd name="connsiteX8" fmla="*/ 4884918 w 4884918"/>
              <a:gd name="connsiteY8" fmla="*/ 0 h 6858000"/>
              <a:gd name="connsiteX9" fmla="*/ 4884918 w 4884918"/>
              <a:gd name="connsiteY9" fmla="*/ 6857999 h 6858000"/>
              <a:gd name="connsiteX10" fmla="*/ 4884918 w 4884918"/>
              <a:gd name="connsiteY10" fmla="*/ 6858000 h 6858000"/>
              <a:gd name="connsiteX11" fmla="*/ 704817 w 4884918"/>
              <a:gd name="connsiteY11" fmla="*/ 6858000 h 6858000"/>
              <a:gd name="connsiteX12" fmla="*/ 618717 w 4884918"/>
              <a:gd name="connsiteY12" fmla="*/ 6672538 h 6858000"/>
              <a:gd name="connsiteX13" fmla="*/ 309324 w 4884918"/>
              <a:gd name="connsiteY13" fmla="*/ 5833618 h 6858000"/>
              <a:gd name="connsiteX14" fmla="*/ 209850 w 4884918"/>
              <a:gd name="connsiteY14" fmla="*/ 5484180 h 6858000"/>
              <a:gd name="connsiteX15" fmla="*/ 211619 w 4884918"/>
              <a:gd name="connsiteY15" fmla="*/ 5517653 h 6858000"/>
              <a:gd name="connsiteX16" fmla="*/ 361778 w 4884918"/>
              <a:gd name="connsiteY16" fmla="*/ 6145524 h 6858000"/>
              <a:gd name="connsiteX17" fmla="*/ 591356 w 4884918"/>
              <a:gd name="connsiteY17" fmla="*/ 6843306 h 6858000"/>
              <a:gd name="connsiteX18" fmla="*/ 597415 w 4884918"/>
              <a:gd name="connsiteY18" fmla="*/ 6858000 h 6858000"/>
              <a:gd name="connsiteX19" fmla="*/ 545224 w 4884918"/>
              <a:gd name="connsiteY19" fmla="*/ 6858000 h 6858000"/>
              <a:gd name="connsiteX20" fmla="*/ 533604 w 4884918"/>
              <a:gd name="connsiteY20" fmla="*/ 6830072 h 6858000"/>
              <a:gd name="connsiteX21" fmla="*/ 169657 w 4884918"/>
              <a:gd name="connsiteY21" fmla="*/ 5556577 h 6858000"/>
              <a:gd name="connsiteX22" fmla="*/ 12169 w 4884918"/>
              <a:gd name="connsiteY22" fmla="*/ 4362835 h 6858000"/>
              <a:gd name="connsiteX23" fmla="*/ 46168 w 4884918"/>
              <a:gd name="connsiteY23" fmla="*/ 3338487 h 6858000"/>
              <a:gd name="connsiteX24" fmla="*/ 490574 w 4884918"/>
              <a:gd name="connsiteY24" fmla="*/ 1381078 h 6858000"/>
              <a:gd name="connsiteX25" fmla="*/ 984701 w 4884918"/>
              <a:gd name="connsiteY25"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4918"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4884918" y="0"/>
                </a:lnTo>
                <a:lnTo>
                  <a:pt x="4884918" y="6857999"/>
                </a:lnTo>
                <a:lnTo>
                  <a:pt x="4884918"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2"/>
          </a:solidFill>
          <a:ln w="6857" cap="flat">
            <a:noFill/>
            <a:prstDash val="solid"/>
            <a:miter/>
          </a:ln>
        </p:spPr>
        <p:txBody>
          <a:bodyPr wrap="square" rtlCol="0" anchor="ctr">
            <a:noAutofit/>
          </a:bodyPr>
          <a:lstStyle/>
          <a:p>
            <a:endParaRPr lang="en-US"/>
          </a:p>
        </p:txBody>
      </p:sp>
      <p:sp>
        <p:nvSpPr>
          <p:cNvPr id="3" name="Subtitle 2">
            <a:extLst>
              <a:ext uri="{FF2B5EF4-FFF2-40B4-BE49-F238E27FC236}">
                <a16:creationId xmlns:a16="http://schemas.microsoft.com/office/drawing/2014/main" id="{56AADCDE-2919-2AEF-78E5-747BD18AA397}"/>
              </a:ext>
            </a:extLst>
          </p:cNvPr>
          <p:cNvSpPr>
            <a:spLocks noGrp="1"/>
          </p:cNvSpPr>
          <p:nvPr>
            <p:ph type="subTitle" idx="1"/>
          </p:nvPr>
        </p:nvSpPr>
        <p:spPr>
          <a:xfrm>
            <a:off x="8129872" y="1122363"/>
            <a:ext cx="3223928" cy="3980314"/>
          </a:xfrm>
        </p:spPr>
        <p:txBody>
          <a:bodyPr anchor="b">
            <a:normAutofit/>
          </a:bodyPr>
          <a:lstStyle/>
          <a:p>
            <a:pPr algn="l"/>
            <a:r>
              <a:rPr lang="en-US" b="0" i="0" u="none" strike="noStrike" dirty="0">
                <a:solidFill>
                  <a:srgbClr val="FFFFFF"/>
                </a:solidFill>
                <a:effectLst/>
                <a:latin typeface="Buckeye Sans 2" pitchFamily="2" charset="77"/>
              </a:rPr>
              <a:t>The Faculty Research and Creative Inquiry Showcase celebrates recipients of Arts and Humanities Course Release and Large Grants and features the results of their work through lightning talks and visual displays</a:t>
            </a:r>
          </a:p>
          <a:p>
            <a:pPr algn="l"/>
            <a:endParaRPr lang="en-US" b="0" i="0" u="none" strike="noStrike" dirty="0">
              <a:solidFill>
                <a:srgbClr val="FFFFFF"/>
              </a:solidFill>
              <a:effectLst/>
              <a:latin typeface="Buckeye Sans 2" pitchFamily="2" charset="77"/>
            </a:endParaRPr>
          </a:p>
        </p:txBody>
      </p:sp>
      <p:sp>
        <p:nvSpPr>
          <p:cNvPr id="12"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 y="5439978"/>
            <a:ext cx="5897880" cy="18288"/>
          </a:xfrm>
          <a:custGeom>
            <a:avLst/>
            <a:gdLst>
              <a:gd name="connsiteX0" fmla="*/ 0 w 5897880"/>
              <a:gd name="connsiteY0" fmla="*/ 0 h 18288"/>
              <a:gd name="connsiteX1" fmla="*/ 537362 w 5897880"/>
              <a:gd name="connsiteY1" fmla="*/ 0 h 18288"/>
              <a:gd name="connsiteX2" fmla="*/ 1133704 w 5897880"/>
              <a:gd name="connsiteY2" fmla="*/ 0 h 18288"/>
              <a:gd name="connsiteX3" fmla="*/ 1671066 w 5897880"/>
              <a:gd name="connsiteY3" fmla="*/ 0 h 18288"/>
              <a:gd name="connsiteX4" fmla="*/ 2385365 w 5897880"/>
              <a:gd name="connsiteY4" fmla="*/ 0 h 18288"/>
              <a:gd name="connsiteX5" fmla="*/ 3040685 w 5897880"/>
              <a:gd name="connsiteY5" fmla="*/ 0 h 18288"/>
              <a:gd name="connsiteX6" fmla="*/ 3696005 w 5897880"/>
              <a:gd name="connsiteY6" fmla="*/ 0 h 18288"/>
              <a:gd name="connsiteX7" fmla="*/ 4469282 w 5897880"/>
              <a:gd name="connsiteY7" fmla="*/ 0 h 18288"/>
              <a:gd name="connsiteX8" fmla="*/ 5183581 w 5897880"/>
              <a:gd name="connsiteY8" fmla="*/ 0 h 18288"/>
              <a:gd name="connsiteX9" fmla="*/ 5897880 w 5897880"/>
              <a:gd name="connsiteY9" fmla="*/ 0 h 18288"/>
              <a:gd name="connsiteX10" fmla="*/ 5897880 w 5897880"/>
              <a:gd name="connsiteY10" fmla="*/ 18288 h 18288"/>
              <a:gd name="connsiteX11" fmla="*/ 5419496 w 5897880"/>
              <a:gd name="connsiteY11" fmla="*/ 18288 h 18288"/>
              <a:gd name="connsiteX12" fmla="*/ 4882134 w 5897880"/>
              <a:gd name="connsiteY12" fmla="*/ 18288 h 18288"/>
              <a:gd name="connsiteX13" fmla="*/ 4167835 w 5897880"/>
              <a:gd name="connsiteY13" fmla="*/ 18288 h 18288"/>
              <a:gd name="connsiteX14" fmla="*/ 3394558 w 5897880"/>
              <a:gd name="connsiteY14" fmla="*/ 18288 h 18288"/>
              <a:gd name="connsiteX15" fmla="*/ 2798216 w 5897880"/>
              <a:gd name="connsiteY15" fmla="*/ 18288 h 18288"/>
              <a:gd name="connsiteX16" fmla="*/ 2024939 w 5897880"/>
              <a:gd name="connsiteY16" fmla="*/ 18288 h 18288"/>
              <a:gd name="connsiteX17" fmla="*/ 1487576 w 5897880"/>
              <a:gd name="connsiteY17" fmla="*/ 18288 h 18288"/>
              <a:gd name="connsiteX18" fmla="*/ 1009193 w 5897880"/>
              <a:gd name="connsiteY18" fmla="*/ 18288 h 18288"/>
              <a:gd name="connsiteX19" fmla="*/ 0 w 5897880"/>
              <a:gd name="connsiteY19" fmla="*/ 18288 h 18288"/>
              <a:gd name="connsiteX20" fmla="*/ 0 w 5897880"/>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97880" h="18288" fill="none" extrusionOk="0">
                <a:moveTo>
                  <a:pt x="0" y="0"/>
                </a:moveTo>
                <a:cubicBezTo>
                  <a:pt x="232564" y="21549"/>
                  <a:pt x="389747" y="7320"/>
                  <a:pt x="537362" y="0"/>
                </a:cubicBezTo>
                <a:cubicBezTo>
                  <a:pt x="684977" y="-7320"/>
                  <a:pt x="894159" y="-7726"/>
                  <a:pt x="1133704" y="0"/>
                </a:cubicBezTo>
                <a:cubicBezTo>
                  <a:pt x="1373249" y="7726"/>
                  <a:pt x="1440352" y="-304"/>
                  <a:pt x="1671066" y="0"/>
                </a:cubicBezTo>
                <a:cubicBezTo>
                  <a:pt x="1901780" y="304"/>
                  <a:pt x="2091497" y="765"/>
                  <a:pt x="2385365" y="0"/>
                </a:cubicBezTo>
                <a:cubicBezTo>
                  <a:pt x="2679233" y="-765"/>
                  <a:pt x="2762926" y="2802"/>
                  <a:pt x="3040685" y="0"/>
                </a:cubicBezTo>
                <a:cubicBezTo>
                  <a:pt x="3318444" y="-2802"/>
                  <a:pt x="3409726" y="9093"/>
                  <a:pt x="3696005" y="0"/>
                </a:cubicBezTo>
                <a:cubicBezTo>
                  <a:pt x="3982284" y="-9093"/>
                  <a:pt x="4087272" y="27119"/>
                  <a:pt x="4469282" y="0"/>
                </a:cubicBezTo>
                <a:cubicBezTo>
                  <a:pt x="4851292" y="-27119"/>
                  <a:pt x="4924835" y="26473"/>
                  <a:pt x="5183581" y="0"/>
                </a:cubicBezTo>
                <a:cubicBezTo>
                  <a:pt x="5442327" y="-26473"/>
                  <a:pt x="5598463" y="7328"/>
                  <a:pt x="5897880" y="0"/>
                </a:cubicBezTo>
                <a:cubicBezTo>
                  <a:pt x="5898259" y="7355"/>
                  <a:pt x="5898164" y="10249"/>
                  <a:pt x="5897880" y="18288"/>
                </a:cubicBezTo>
                <a:cubicBezTo>
                  <a:pt x="5682742" y="31268"/>
                  <a:pt x="5520014" y="14700"/>
                  <a:pt x="5419496" y="18288"/>
                </a:cubicBezTo>
                <a:cubicBezTo>
                  <a:pt x="5318978" y="21876"/>
                  <a:pt x="5012864" y="-2446"/>
                  <a:pt x="4882134" y="18288"/>
                </a:cubicBezTo>
                <a:cubicBezTo>
                  <a:pt x="4751404" y="39022"/>
                  <a:pt x="4313676" y="-3937"/>
                  <a:pt x="4167835" y="18288"/>
                </a:cubicBezTo>
                <a:cubicBezTo>
                  <a:pt x="4021994" y="40513"/>
                  <a:pt x="3715729" y="50049"/>
                  <a:pt x="3394558" y="18288"/>
                </a:cubicBezTo>
                <a:cubicBezTo>
                  <a:pt x="3073387" y="-13473"/>
                  <a:pt x="3093227" y="29828"/>
                  <a:pt x="2798216" y="18288"/>
                </a:cubicBezTo>
                <a:cubicBezTo>
                  <a:pt x="2503205" y="6748"/>
                  <a:pt x="2297615" y="22459"/>
                  <a:pt x="2024939" y="18288"/>
                </a:cubicBezTo>
                <a:cubicBezTo>
                  <a:pt x="1752263" y="14117"/>
                  <a:pt x="1629814" y="-5485"/>
                  <a:pt x="1487576" y="18288"/>
                </a:cubicBezTo>
                <a:cubicBezTo>
                  <a:pt x="1345338" y="42061"/>
                  <a:pt x="1238885" y="15810"/>
                  <a:pt x="1009193" y="18288"/>
                </a:cubicBezTo>
                <a:cubicBezTo>
                  <a:pt x="779501" y="20766"/>
                  <a:pt x="441829" y="-24679"/>
                  <a:pt x="0" y="18288"/>
                </a:cubicBezTo>
                <a:cubicBezTo>
                  <a:pt x="-384" y="12702"/>
                  <a:pt x="-513" y="4636"/>
                  <a:pt x="0" y="0"/>
                </a:cubicBezTo>
                <a:close/>
              </a:path>
              <a:path w="5897880" h="18288" stroke="0" extrusionOk="0">
                <a:moveTo>
                  <a:pt x="0" y="0"/>
                </a:moveTo>
                <a:cubicBezTo>
                  <a:pt x="196299" y="-26676"/>
                  <a:pt x="463834" y="6738"/>
                  <a:pt x="596341" y="0"/>
                </a:cubicBezTo>
                <a:cubicBezTo>
                  <a:pt x="728848" y="-6738"/>
                  <a:pt x="857267" y="1845"/>
                  <a:pt x="1074725" y="0"/>
                </a:cubicBezTo>
                <a:cubicBezTo>
                  <a:pt x="1292183" y="-1845"/>
                  <a:pt x="1545672" y="3744"/>
                  <a:pt x="1848002" y="0"/>
                </a:cubicBezTo>
                <a:cubicBezTo>
                  <a:pt x="2150332" y="-3744"/>
                  <a:pt x="2306688" y="-14526"/>
                  <a:pt x="2444344" y="0"/>
                </a:cubicBezTo>
                <a:cubicBezTo>
                  <a:pt x="2582000" y="14526"/>
                  <a:pt x="2761095" y="-11862"/>
                  <a:pt x="3040685" y="0"/>
                </a:cubicBezTo>
                <a:cubicBezTo>
                  <a:pt x="3320275" y="11862"/>
                  <a:pt x="3622320" y="-32867"/>
                  <a:pt x="3813962" y="0"/>
                </a:cubicBezTo>
                <a:cubicBezTo>
                  <a:pt x="4005604" y="32867"/>
                  <a:pt x="4117810" y="-10778"/>
                  <a:pt x="4351325" y="0"/>
                </a:cubicBezTo>
                <a:cubicBezTo>
                  <a:pt x="4584840" y="10778"/>
                  <a:pt x="4963783" y="-32384"/>
                  <a:pt x="5124602" y="0"/>
                </a:cubicBezTo>
                <a:cubicBezTo>
                  <a:pt x="5285421" y="32384"/>
                  <a:pt x="5705238" y="-29538"/>
                  <a:pt x="5897880" y="0"/>
                </a:cubicBezTo>
                <a:cubicBezTo>
                  <a:pt x="5898220" y="5688"/>
                  <a:pt x="5897711" y="13142"/>
                  <a:pt x="5897880" y="18288"/>
                </a:cubicBezTo>
                <a:cubicBezTo>
                  <a:pt x="5630425" y="-1425"/>
                  <a:pt x="5532865" y="12244"/>
                  <a:pt x="5242560" y="18288"/>
                </a:cubicBezTo>
                <a:cubicBezTo>
                  <a:pt x="4952255" y="24332"/>
                  <a:pt x="4783060" y="5748"/>
                  <a:pt x="4646219" y="18288"/>
                </a:cubicBezTo>
                <a:cubicBezTo>
                  <a:pt x="4509378" y="30828"/>
                  <a:pt x="4163771" y="-13995"/>
                  <a:pt x="3872941" y="18288"/>
                </a:cubicBezTo>
                <a:cubicBezTo>
                  <a:pt x="3582111" y="50571"/>
                  <a:pt x="3362704" y="-1402"/>
                  <a:pt x="3099664" y="18288"/>
                </a:cubicBezTo>
                <a:cubicBezTo>
                  <a:pt x="2836624" y="37978"/>
                  <a:pt x="2747441" y="19657"/>
                  <a:pt x="2562301" y="18288"/>
                </a:cubicBezTo>
                <a:cubicBezTo>
                  <a:pt x="2377161" y="16919"/>
                  <a:pt x="2104946" y="21735"/>
                  <a:pt x="1906981" y="18288"/>
                </a:cubicBezTo>
                <a:cubicBezTo>
                  <a:pt x="1709016" y="14841"/>
                  <a:pt x="1304654" y="-2323"/>
                  <a:pt x="1133704" y="18288"/>
                </a:cubicBezTo>
                <a:cubicBezTo>
                  <a:pt x="962754" y="38899"/>
                  <a:pt x="457048" y="2985"/>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2">
            <a:extLst>
              <a:ext uri="{FF2B5EF4-FFF2-40B4-BE49-F238E27FC236}">
                <a16:creationId xmlns:a16="http://schemas.microsoft.com/office/drawing/2014/main" id="{8FFD9892-EDE5-4886-A313-66099DA8C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57554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B69C-3E04-F49E-665D-2782D43B917D}"/>
              </a:ext>
            </a:extLst>
          </p:cNvPr>
          <p:cNvSpPr>
            <a:spLocks noGrp="1"/>
          </p:cNvSpPr>
          <p:nvPr>
            <p:ph type="title"/>
          </p:nvPr>
        </p:nvSpPr>
        <p:spPr/>
        <p:txBody>
          <a:bodyPr/>
          <a:lstStyle/>
          <a:p>
            <a:r>
              <a:rPr lang="en-US" dirty="0"/>
              <a:t>Kathryn Campbell-Kibler</a:t>
            </a:r>
            <a:br>
              <a:rPr lang="en-US" dirty="0"/>
            </a:br>
            <a:r>
              <a:rPr lang="en-US" sz="3200" dirty="0"/>
              <a:t>Department of Linguistics</a:t>
            </a:r>
          </a:p>
        </p:txBody>
      </p:sp>
      <p:sp>
        <p:nvSpPr>
          <p:cNvPr id="3" name="Content Placeholder 2">
            <a:extLst>
              <a:ext uri="{FF2B5EF4-FFF2-40B4-BE49-F238E27FC236}">
                <a16:creationId xmlns:a16="http://schemas.microsoft.com/office/drawing/2014/main" id="{07FF052D-60EB-989F-D4D2-547F71C601C2}"/>
              </a:ext>
            </a:extLst>
          </p:cNvPr>
          <p:cNvSpPr>
            <a:spLocks noGrp="1"/>
          </p:cNvSpPr>
          <p:nvPr>
            <p:ph idx="1"/>
          </p:nvPr>
        </p:nvSpPr>
        <p:spPr>
          <a:xfrm>
            <a:off x="838199" y="1825624"/>
            <a:ext cx="5362575" cy="4667251"/>
          </a:xfrm>
        </p:spPr>
        <p:txBody>
          <a:bodyPr>
            <a:normAutofit/>
          </a:bodyPr>
          <a:lstStyle/>
          <a:p>
            <a:pPr marL="0" indent="0">
              <a:buNone/>
            </a:pPr>
            <a:r>
              <a:rPr lang="en-US" b="1" dirty="0">
                <a:solidFill>
                  <a:srgbClr val="000000"/>
                </a:solidFill>
                <a:effectLst/>
              </a:rPr>
              <a:t>Eye tracking for sociolinguistic impression</a:t>
            </a:r>
          </a:p>
          <a:p>
            <a:pPr marL="0" indent="0">
              <a:buNone/>
            </a:pPr>
            <a:r>
              <a:rPr lang="en-US" dirty="0"/>
              <a:t>We adapted the visual world paradigm to capture social impressions, instead of language comprehension. Here, a fronted /s/ (the “gay lisp”) prompts participants to look at less masculine faces after about a second</a:t>
            </a:r>
          </a:p>
        </p:txBody>
      </p:sp>
      <p:pic>
        <p:nvPicPr>
          <p:cNvPr id="7" name="Picture 6" descr="Line graph showing proportion of looks to more masculine faces. Time is shown on the x-axis, with two sections marked as /s/ segments. The line for mid /s/ diverges upwards from the line for front /s/ starting roughly 1000 ms after the beginning of the first /s/ segment">
            <a:extLst>
              <a:ext uri="{FF2B5EF4-FFF2-40B4-BE49-F238E27FC236}">
                <a16:creationId xmlns:a16="http://schemas.microsoft.com/office/drawing/2014/main" id="{AC334CC9-D704-CD8C-0007-949AF6BBA9BB}"/>
              </a:ext>
            </a:extLst>
          </p:cNvPr>
          <p:cNvPicPr>
            <a:picLocks noChangeAspect="1"/>
          </p:cNvPicPr>
          <p:nvPr/>
        </p:nvPicPr>
        <p:blipFill>
          <a:blip r:embed="rId2"/>
          <a:stretch>
            <a:fillRect/>
          </a:stretch>
        </p:blipFill>
        <p:spPr>
          <a:xfrm>
            <a:off x="6443663" y="1262063"/>
            <a:ext cx="5091112" cy="5091112"/>
          </a:xfrm>
          <a:prstGeom prst="rect">
            <a:avLst/>
          </a:prstGeom>
        </p:spPr>
      </p:pic>
    </p:spTree>
    <p:extLst>
      <p:ext uri="{BB962C8B-B14F-4D97-AF65-F5344CB8AC3E}">
        <p14:creationId xmlns:p14="http://schemas.microsoft.com/office/powerpoint/2010/main" val="306637906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8BAA34-50B6-DE02-C190-405017FF5607}"/>
              </a:ext>
            </a:extLst>
          </p:cNvPr>
          <p:cNvPicPr>
            <a:picLocks noChangeAspect="1"/>
          </p:cNvPicPr>
          <p:nvPr/>
        </p:nvPicPr>
        <p:blipFill>
          <a:blip r:embed="rId2"/>
          <a:stretch>
            <a:fillRect/>
          </a:stretch>
        </p:blipFill>
        <p:spPr>
          <a:xfrm>
            <a:off x="0" y="0"/>
            <a:ext cx="12626236" cy="7101400"/>
          </a:xfrm>
          <a:prstGeom prst="rect">
            <a:avLst/>
          </a:prstGeom>
        </p:spPr>
      </p:pic>
    </p:spTree>
    <p:extLst>
      <p:ext uri="{BB962C8B-B14F-4D97-AF65-F5344CB8AC3E}">
        <p14:creationId xmlns:p14="http://schemas.microsoft.com/office/powerpoint/2010/main" val="283630777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875" y="5807660"/>
            <a:ext cx="3861626" cy="307777"/>
          </a:xfrm>
          <a:prstGeom prst="rect">
            <a:avLst/>
          </a:prstGeom>
          <a:noFill/>
        </p:spPr>
        <p:txBody>
          <a:bodyPr wrap="square" rtlCol="0">
            <a:spAutoFit/>
          </a:bodyPr>
          <a:lstStyle/>
          <a:p>
            <a:pPr marL="119063">
              <a:tabLst>
                <a:tab pos="3883025" algn="l"/>
              </a:tabLst>
            </a:pPr>
            <a:r>
              <a:rPr lang="en-US" sz="1400" dirty="0">
                <a:latin typeface="Proxima Nova Thin" panose="02000506030000020004" pitchFamily="2" charset="0"/>
              </a:rPr>
              <a:t>What if math is a form of humanist inquiry?</a:t>
            </a:r>
            <a:endParaRPr lang="en-US" sz="1400" i="1" dirty="0">
              <a:latin typeface="Proxima Nova Thin" panose="02000506030000020004" pitchFamily="2" charset="0"/>
            </a:endParaRPr>
          </a:p>
        </p:txBody>
      </p:sp>
      <p:cxnSp>
        <p:nvCxnSpPr>
          <p:cNvPr id="15" name="Straight Connector 14">
            <a:extLst>
              <a:ext uri="{FF2B5EF4-FFF2-40B4-BE49-F238E27FC236}">
                <a16:creationId xmlns:a16="http://schemas.microsoft.com/office/drawing/2014/main" id="{751795EE-B416-6B43-A76A-560720FEAA9D}"/>
              </a:ext>
            </a:extLst>
          </p:cNvPr>
          <p:cNvCxnSpPr>
            <a:cxnSpLocks/>
          </p:cNvCxnSpPr>
          <p:nvPr/>
        </p:nvCxnSpPr>
        <p:spPr>
          <a:xfrm>
            <a:off x="0" y="5541772"/>
            <a:ext cx="3873501"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C977B8-E3FD-E44F-A47F-D85C4C8806C9}"/>
              </a:ext>
            </a:extLst>
          </p:cNvPr>
          <p:cNvCxnSpPr>
            <a:cxnSpLocks/>
          </p:cNvCxnSpPr>
          <p:nvPr/>
        </p:nvCxnSpPr>
        <p:spPr>
          <a:xfrm>
            <a:off x="8318500" y="5541772"/>
            <a:ext cx="38735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1FF992-2DA6-3F42-A9DB-81BDE254C674}"/>
              </a:ext>
            </a:extLst>
          </p:cNvPr>
          <p:cNvSpPr txBox="1"/>
          <p:nvPr/>
        </p:nvSpPr>
        <p:spPr>
          <a:xfrm>
            <a:off x="4155287" y="5807660"/>
            <a:ext cx="3873500" cy="523220"/>
          </a:xfrm>
          <a:prstGeom prst="rect">
            <a:avLst/>
          </a:prstGeom>
          <a:noFill/>
        </p:spPr>
        <p:txBody>
          <a:bodyPr wrap="square" rtlCol="0">
            <a:spAutoFit/>
          </a:bodyPr>
          <a:lstStyle/>
          <a:p>
            <a:r>
              <a:rPr lang="en-US" sz="1400" dirty="0">
                <a:latin typeface="Proxima Nova Thin" panose="02000506030000020004" pitchFamily="2" charset="0"/>
              </a:rPr>
              <a:t>How did colonialism shape what a number is and can do? </a:t>
            </a:r>
          </a:p>
        </p:txBody>
      </p:sp>
      <p:sp>
        <p:nvSpPr>
          <p:cNvPr id="20" name="TextBox 19">
            <a:extLst>
              <a:ext uri="{FF2B5EF4-FFF2-40B4-BE49-F238E27FC236}">
                <a16:creationId xmlns:a16="http://schemas.microsoft.com/office/drawing/2014/main" id="{9214331B-ED7A-A744-AB89-9944A6471F9A}"/>
              </a:ext>
            </a:extLst>
          </p:cNvPr>
          <p:cNvSpPr txBox="1"/>
          <p:nvPr/>
        </p:nvSpPr>
        <p:spPr>
          <a:xfrm>
            <a:off x="8318501" y="5807659"/>
            <a:ext cx="3775914" cy="523220"/>
          </a:xfrm>
          <a:prstGeom prst="rect">
            <a:avLst/>
          </a:prstGeom>
          <a:noFill/>
        </p:spPr>
        <p:txBody>
          <a:bodyPr wrap="square" rtlCol="0">
            <a:spAutoFit/>
          </a:bodyPr>
          <a:lstStyle/>
          <a:p>
            <a:r>
              <a:rPr lang="en-US" sz="1400" dirty="0">
                <a:latin typeface="Proxima Nova Thin" panose="02000506030000020004" pitchFamily="2" charset="0"/>
              </a:rPr>
              <a:t>What if we looked at numeracy the way literacy studies understands reading?</a:t>
            </a:r>
          </a:p>
        </p:txBody>
      </p:sp>
      <p:cxnSp>
        <p:nvCxnSpPr>
          <p:cNvPr id="17" name="Straight Connector 16">
            <a:extLst>
              <a:ext uri="{FF2B5EF4-FFF2-40B4-BE49-F238E27FC236}">
                <a16:creationId xmlns:a16="http://schemas.microsoft.com/office/drawing/2014/main" id="{677E512A-A622-6F42-B1EC-D4DFBB8BA196}"/>
              </a:ext>
            </a:extLst>
          </p:cNvPr>
          <p:cNvCxnSpPr>
            <a:cxnSpLocks/>
          </p:cNvCxnSpPr>
          <p:nvPr/>
        </p:nvCxnSpPr>
        <p:spPr>
          <a:xfrm>
            <a:off x="4155287" y="5541772"/>
            <a:ext cx="38735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87CCD25-0159-D641-BB37-100A4226480C}"/>
              </a:ext>
            </a:extLst>
          </p:cNvPr>
          <p:cNvSpPr/>
          <p:nvPr/>
        </p:nvSpPr>
        <p:spPr>
          <a:xfrm>
            <a:off x="1" y="2293019"/>
            <a:ext cx="3873500" cy="31725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4DA340-807E-7C42-B4DA-06BDC91AC11F}"/>
              </a:ext>
            </a:extLst>
          </p:cNvPr>
          <p:cNvSpPr/>
          <p:nvPr/>
        </p:nvSpPr>
        <p:spPr>
          <a:xfrm>
            <a:off x="4155287" y="2293019"/>
            <a:ext cx="3873500" cy="31725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F5A873-807B-BE47-8C84-23418531765E}"/>
              </a:ext>
            </a:extLst>
          </p:cNvPr>
          <p:cNvSpPr/>
          <p:nvPr/>
        </p:nvSpPr>
        <p:spPr>
          <a:xfrm>
            <a:off x="8318500" y="2293019"/>
            <a:ext cx="3873500" cy="31725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CEFDFF3-C128-1242-8513-4A6CD53F451C}"/>
              </a:ext>
            </a:extLst>
          </p:cNvPr>
          <p:cNvSpPr txBox="1"/>
          <p:nvPr/>
        </p:nvSpPr>
        <p:spPr>
          <a:xfrm>
            <a:off x="11875" y="3617685"/>
            <a:ext cx="3861626" cy="523220"/>
          </a:xfrm>
          <a:prstGeom prst="rect">
            <a:avLst/>
          </a:prstGeom>
          <a:noFill/>
        </p:spPr>
        <p:txBody>
          <a:bodyPr wrap="square" rtlCol="0">
            <a:spAutoFit/>
          </a:bodyPr>
          <a:lstStyle/>
          <a:p>
            <a:pPr algn="ctr"/>
            <a:r>
              <a:rPr lang="en-US" sz="2800" dirty="0">
                <a:latin typeface="Proxima Nova Thin" panose="02000506030000020004" pitchFamily="2" charset="0"/>
              </a:rPr>
              <a:t>[Photo\Graphic]</a:t>
            </a:r>
          </a:p>
        </p:txBody>
      </p:sp>
      <p:sp>
        <p:nvSpPr>
          <p:cNvPr id="26" name="TextBox 25">
            <a:extLst>
              <a:ext uri="{FF2B5EF4-FFF2-40B4-BE49-F238E27FC236}">
                <a16:creationId xmlns:a16="http://schemas.microsoft.com/office/drawing/2014/main" id="{723A52EE-DF07-954E-A4FC-85B97093A755}"/>
              </a:ext>
            </a:extLst>
          </p:cNvPr>
          <p:cNvSpPr txBox="1"/>
          <p:nvPr/>
        </p:nvSpPr>
        <p:spPr>
          <a:xfrm>
            <a:off x="4155287" y="3617685"/>
            <a:ext cx="3861626" cy="523220"/>
          </a:xfrm>
          <a:prstGeom prst="rect">
            <a:avLst/>
          </a:prstGeom>
          <a:noFill/>
        </p:spPr>
        <p:txBody>
          <a:bodyPr wrap="square" rtlCol="0">
            <a:spAutoFit/>
          </a:bodyPr>
          <a:lstStyle/>
          <a:p>
            <a:pPr algn="ctr"/>
            <a:r>
              <a:rPr lang="en-US" sz="2800" dirty="0">
                <a:latin typeface="Proxima Nova Thin" panose="02000506030000020004" pitchFamily="2" charset="0"/>
              </a:rPr>
              <a:t>[Photo\Graphic]</a:t>
            </a:r>
          </a:p>
        </p:txBody>
      </p:sp>
      <p:sp>
        <p:nvSpPr>
          <p:cNvPr id="27" name="TextBox 26">
            <a:extLst>
              <a:ext uri="{FF2B5EF4-FFF2-40B4-BE49-F238E27FC236}">
                <a16:creationId xmlns:a16="http://schemas.microsoft.com/office/drawing/2014/main" id="{E7217C1E-0B8C-9F45-9E7A-90E8B1BD1877}"/>
              </a:ext>
            </a:extLst>
          </p:cNvPr>
          <p:cNvSpPr txBox="1"/>
          <p:nvPr/>
        </p:nvSpPr>
        <p:spPr>
          <a:xfrm>
            <a:off x="8275645" y="3617685"/>
            <a:ext cx="3861626" cy="523220"/>
          </a:xfrm>
          <a:prstGeom prst="rect">
            <a:avLst/>
          </a:prstGeom>
          <a:noFill/>
        </p:spPr>
        <p:txBody>
          <a:bodyPr wrap="square" rtlCol="0">
            <a:spAutoFit/>
          </a:bodyPr>
          <a:lstStyle/>
          <a:p>
            <a:pPr algn="ctr"/>
            <a:r>
              <a:rPr lang="en-US" sz="2800" dirty="0">
                <a:latin typeface="Proxima Nova Thin" panose="02000506030000020004" pitchFamily="2" charset="0"/>
              </a:rPr>
              <a:t>[Photo\Graphic]</a:t>
            </a:r>
          </a:p>
        </p:txBody>
      </p:sp>
      <p:pic>
        <p:nvPicPr>
          <p:cNvPr id="23" name="Picture 22">
            <a:extLst>
              <a:ext uri="{FF2B5EF4-FFF2-40B4-BE49-F238E27FC236}">
                <a16:creationId xmlns:a16="http://schemas.microsoft.com/office/drawing/2014/main" id="{A797BBD9-5140-A443-B716-5FC7938AA498}"/>
              </a:ext>
            </a:extLst>
          </p:cNvPr>
          <p:cNvPicPr>
            <a:picLocks noChangeAspect="1"/>
          </p:cNvPicPr>
          <p:nvPr/>
        </p:nvPicPr>
        <p:blipFill>
          <a:blip r:embed="rId3"/>
          <a:stretch>
            <a:fillRect/>
          </a:stretch>
        </p:blipFill>
        <p:spPr>
          <a:xfrm rot="8439719">
            <a:off x="-190715" y="-559435"/>
            <a:ext cx="3999452" cy="3003391"/>
          </a:xfrm>
          <a:prstGeom prst="rect">
            <a:avLst/>
          </a:prstGeom>
        </p:spPr>
      </p:pic>
      <p:sp>
        <p:nvSpPr>
          <p:cNvPr id="29" name="Rectangle 28">
            <a:extLst>
              <a:ext uri="{FF2B5EF4-FFF2-40B4-BE49-F238E27FC236}">
                <a16:creationId xmlns:a16="http://schemas.microsoft.com/office/drawing/2014/main" id="{286E4902-03AB-3942-A463-0A526D9B5038}"/>
              </a:ext>
            </a:extLst>
          </p:cNvPr>
          <p:cNvSpPr/>
          <p:nvPr/>
        </p:nvSpPr>
        <p:spPr>
          <a:xfrm>
            <a:off x="7346165" y="423307"/>
            <a:ext cx="4157732" cy="1631216"/>
          </a:xfrm>
          <a:prstGeom prst="rect">
            <a:avLst/>
          </a:prstGeom>
        </p:spPr>
        <p:txBody>
          <a:bodyPr wrap="square">
            <a:spAutoFit/>
          </a:bodyPr>
          <a:lstStyle/>
          <a:p>
            <a:r>
              <a:rPr lang="en-US" sz="2000" dirty="0">
                <a:latin typeface="Proxima Nova Thin" panose="02000506030000020004" pitchFamily="2" charset="0"/>
              </a:rPr>
              <a:t>Molly Farrell</a:t>
            </a:r>
          </a:p>
          <a:p>
            <a:r>
              <a:rPr lang="en-US" sz="2000" i="1" dirty="0">
                <a:latin typeface="Proxima Nova Thin" panose="02000506030000020004" pitchFamily="2" charset="0"/>
              </a:rPr>
              <a:t>New World Calculation: The Making of Numbers in Colonial America </a:t>
            </a:r>
            <a:r>
              <a:rPr lang="en-US" sz="2000" dirty="0">
                <a:latin typeface="Proxima Nova Thin" panose="02000506030000020004" pitchFamily="2" charset="0"/>
              </a:rPr>
              <a:t>(Forthcoming from Stanford </a:t>
            </a:r>
            <a:r>
              <a:rPr lang="en-US" sz="2000">
                <a:latin typeface="Proxima Nova Thin" panose="02000506030000020004" pitchFamily="2" charset="0"/>
              </a:rPr>
              <a:t>University Press) </a:t>
            </a:r>
            <a:endParaRPr lang="en-US" sz="2000" b="1" dirty="0">
              <a:latin typeface="Proxima Nova Black" panose="02000506030000020004" pitchFamily="2" charset="0"/>
            </a:endParaRPr>
          </a:p>
        </p:txBody>
      </p:sp>
      <p:pic>
        <p:nvPicPr>
          <p:cNvPr id="30" name="Picture 29">
            <a:extLst>
              <a:ext uri="{FF2B5EF4-FFF2-40B4-BE49-F238E27FC236}">
                <a16:creationId xmlns:a16="http://schemas.microsoft.com/office/drawing/2014/main" id="{06B82734-25DE-F649-B762-3EAFE557012A}"/>
              </a:ext>
            </a:extLst>
          </p:cNvPr>
          <p:cNvPicPr>
            <a:picLocks noChangeAspect="1"/>
          </p:cNvPicPr>
          <p:nvPr/>
        </p:nvPicPr>
        <p:blipFill>
          <a:blip r:embed="rId4"/>
          <a:stretch>
            <a:fillRect/>
          </a:stretch>
        </p:blipFill>
        <p:spPr>
          <a:xfrm>
            <a:off x="11064060" y="139897"/>
            <a:ext cx="961225" cy="96693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C71532F-99E7-97F6-1C3B-F8DEA0D3612F}"/>
              </a:ext>
            </a:extLst>
          </p:cNvPr>
          <p:cNvPicPr>
            <a:picLocks noChangeAspect="1"/>
          </p:cNvPicPr>
          <p:nvPr/>
        </p:nvPicPr>
        <p:blipFill rotWithShape="1">
          <a:blip r:embed="rId5"/>
          <a:srcRect t="-800" r="30808"/>
          <a:stretch/>
        </p:blipFill>
        <p:spPr>
          <a:xfrm rot="5400000">
            <a:off x="384830" y="1934045"/>
            <a:ext cx="3158570" cy="3904481"/>
          </a:xfrm>
          <a:prstGeom prst="rect">
            <a:avLst/>
          </a:prstGeom>
        </p:spPr>
      </p:pic>
      <p:pic>
        <p:nvPicPr>
          <p:cNvPr id="9" name="Picture 8" descr="Text, letter&#10;&#10;Description automatically generated">
            <a:extLst>
              <a:ext uri="{FF2B5EF4-FFF2-40B4-BE49-F238E27FC236}">
                <a16:creationId xmlns:a16="http://schemas.microsoft.com/office/drawing/2014/main" id="{13A9685F-CC16-24F3-1E26-2E3F9F0D01E5}"/>
              </a:ext>
            </a:extLst>
          </p:cNvPr>
          <p:cNvPicPr>
            <a:picLocks noChangeAspect="1"/>
          </p:cNvPicPr>
          <p:nvPr/>
        </p:nvPicPr>
        <p:blipFill rotWithShape="1">
          <a:blip r:embed="rId6"/>
          <a:srcRect l="16159" t="-6758" r="22549" b="12005"/>
          <a:stretch/>
        </p:blipFill>
        <p:spPr>
          <a:xfrm rot="5400000">
            <a:off x="8559539" y="2078207"/>
            <a:ext cx="3172552" cy="3678378"/>
          </a:xfrm>
          <a:prstGeom prst="rect">
            <a:avLst/>
          </a:prstGeom>
        </p:spPr>
      </p:pic>
      <p:pic>
        <p:nvPicPr>
          <p:cNvPr id="11" name="Picture 10">
            <a:extLst>
              <a:ext uri="{FF2B5EF4-FFF2-40B4-BE49-F238E27FC236}">
                <a16:creationId xmlns:a16="http://schemas.microsoft.com/office/drawing/2014/main" id="{CCD794A2-EF34-DEE1-17EA-BE675F2A0AE2}"/>
              </a:ext>
            </a:extLst>
          </p:cNvPr>
          <p:cNvPicPr>
            <a:picLocks noChangeAspect="1"/>
          </p:cNvPicPr>
          <p:nvPr/>
        </p:nvPicPr>
        <p:blipFill rotWithShape="1">
          <a:blip r:embed="rId7"/>
          <a:srcRect l="-22711" t="13364" r="49186" b="-10518"/>
          <a:stretch/>
        </p:blipFill>
        <p:spPr>
          <a:xfrm rot="5400000">
            <a:off x="3473974" y="888037"/>
            <a:ext cx="4615351" cy="4573999"/>
          </a:xfrm>
          <a:prstGeom prst="rect">
            <a:avLst/>
          </a:prstGeom>
        </p:spPr>
      </p:pic>
    </p:spTree>
    <p:extLst>
      <p:ext uri="{BB962C8B-B14F-4D97-AF65-F5344CB8AC3E}">
        <p14:creationId xmlns:p14="http://schemas.microsoft.com/office/powerpoint/2010/main" val="415830193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454BF7-C147-FA72-4E0B-8635A62D3663}"/>
              </a:ext>
            </a:extLst>
          </p:cNvPr>
          <p:cNvPicPr>
            <a:picLocks noGrp="1" noChangeAspect="1"/>
          </p:cNvPicPr>
          <p:nvPr>
            <p:ph idx="1"/>
          </p:nvPr>
        </p:nvPicPr>
        <p:blipFill>
          <a:blip r:embed="rId2"/>
          <a:stretch>
            <a:fillRect/>
          </a:stretch>
        </p:blipFill>
        <p:spPr>
          <a:xfrm>
            <a:off x="342900" y="196988"/>
            <a:ext cx="11297337" cy="6346687"/>
          </a:xfrm>
          <a:prstGeom prst="rect">
            <a:avLst/>
          </a:prstGeom>
        </p:spPr>
      </p:pic>
    </p:spTree>
    <p:extLst>
      <p:ext uri="{BB962C8B-B14F-4D97-AF65-F5344CB8AC3E}">
        <p14:creationId xmlns:p14="http://schemas.microsoft.com/office/powerpoint/2010/main" val="99910363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8CE5-7C4F-89F6-1B52-384BFA6E386A}"/>
              </a:ext>
            </a:extLst>
          </p:cNvPr>
          <p:cNvSpPr>
            <a:spLocks noGrp="1"/>
          </p:cNvSpPr>
          <p:nvPr>
            <p:ph type="title"/>
          </p:nvPr>
        </p:nvSpPr>
        <p:spPr>
          <a:xfrm>
            <a:off x="196933" y="0"/>
            <a:ext cx="10515600" cy="1325563"/>
          </a:xfrm>
        </p:spPr>
        <p:txBody>
          <a:bodyPr>
            <a:normAutofit/>
          </a:bodyPr>
          <a:lstStyle/>
          <a:p>
            <a:r>
              <a:rPr lang="en-US" sz="3200" dirty="0"/>
              <a:t>Pil Ho Kim, Associate Professor</a:t>
            </a:r>
            <a:br>
              <a:rPr lang="en-US" sz="3200" dirty="0"/>
            </a:br>
            <a:r>
              <a:rPr lang="en-US" sz="2400" dirty="0"/>
              <a:t>East Asian Languages and Literatures</a:t>
            </a:r>
          </a:p>
        </p:txBody>
      </p:sp>
      <p:pic>
        <p:nvPicPr>
          <p:cNvPr id="5" name="Content Placeholder 4" descr="A close-up of a person's feet&#10;&#10;Description automatically generated">
            <a:extLst>
              <a:ext uri="{FF2B5EF4-FFF2-40B4-BE49-F238E27FC236}">
                <a16:creationId xmlns:a16="http://schemas.microsoft.com/office/drawing/2014/main" id="{2CBF250E-7FDC-D27C-4DA5-C308604F798E}"/>
              </a:ext>
            </a:extLst>
          </p:cNvPr>
          <p:cNvPicPr>
            <a:picLocks noGrp="1" noChangeAspect="1"/>
          </p:cNvPicPr>
          <p:nvPr>
            <p:ph idx="1"/>
          </p:nvPr>
        </p:nvPicPr>
        <p:blipFill>
          <a:blip r:embed="rId2"/>
          <a:stretch>
            <a:fillRect/>
          </a:stretch>
        </p:blipFill>
        <p:spPr>
          <a:xfrm>
            <a:off x="1102426" y="1304137"/>
            <a:ext cx="9987148" cy="5553863"/>
          </a:xfrm>
        </p:spPr>
      </p:pic>
    </p:spTree>
    <p:extLst>
      <p:ext uri="{BB962C8B-B14F-4D97-AF65-F5344CB8AC3E}">
        <p14:creationId xmlns:p14="http://schemas.microsoft.com/office/powerpoint/2010/main" val="71135306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6313-B899-CA44-93DE-54D4804DFD5F}"/>
              </a:ext>
            </a:extLst>
          </p:cNvPr>
          <p:cNvSpPr>
            <a:spLocks noGrp="1"/>
          </p:cNvSpPr>
          <p:nvPr>
            <p:ph type="ctrTitle"/>
          </p:nvPr>
        </p:nvSpPr>
        <p:spPr>
          <a:xfrm>
            <a:off x="19055" y="0"/>
            <a:ext cx="12101834" cy="885402"/>
          </a:xfrm>
        </p:spPr>
        <p:txBody>
          <a:bodyPr>
            <a:noAutofit/>
          </a:bodyPr>
          <a:lstStyle/>
          <a:p>
            <a:pPr>
              <a:lnSpc>
                <a:spcPct val="100000"/>
              </a:lnSpc>
              <a:spcAft>
                <a:spcPts val="1200"/>
              </a:spcAft>
            </a:pPr>
            <a:r>
              <a:rPr lang="en-US" sz="2400" b="1" dirty="0">
                <a:solidFill>
                  <a:srgbClr val="FFFF00"/>
                </a:solidFill>
                <a:latin typeface="Times New Roman" panose="02020603050405020304" pitchFamily="18" charset="0"/>
                <a:cs typeface="Times New Roman" panose="02020603050405020304" pitchFamily="18" charset="0"/>
              </a:rPr>
              <a:t>STUDY #1: French and American Accents: </a:t>
            </a:r>
            <a:br>
              <a:rPr lang="en-US" sz="2400" b="1" dirty="0">
                <a:solidFill>
                  <a:srgbClr val="FFFF00"/>
                </a:solidFill>
                <a:latin typeface="Times New Roman" panose="02020603050405020304" pitchFamily="18" charset="0"/>
                <a:cs typeface="Times New Roman" panose="02020603050405020304" pitchFamily="18" charset="0"/>
              </a:rPr>
            </a:br>
            <a:r>
              <a:rPr lang="en-US" sz="2400" b="1" dirty="0">
                <a:solidFill>
                  <a:srgbClr val="FFFF00"/>
                </a:solidFill>
                <a:latin typeface="Times New Roman" panose="02020603050405020304" pitchFamily="18" charset="0"/>
                <a:cs typeface="Times New Roman" panose="02020603050405020304" pitchFamily="18" charset="0"/>
              </a:rPr>
              <a:t>Does Speaker Accent Impact L2 Vocabulary Learning? </a:t>
            </a:r>
          </a:p>
        </p:txBody>
      </p:sp>
      <p:sp>
        <p:nvSpPr>
          <p:cNvPr id="5" name="Rectangle 4">
            <a:extLst>
              <a:ext uri="{FF2B5EF4-FFF2-40B4-BE49-F238E27FC236}">
                <a16:creationId xmlns:a16="http://schemas.microsoft.com/office/drawing/2014/main" id="{9BBAD9FA-0E33-7A43-BA2F-423330A3F4D2}"/>
              </a:ext>
            </a:extLst>
          </p:cNvPr>
          <p:cNvSpPr/>
          <p:nvPr/>
        </p:nvSpPr>
        <p:spPr>
          <a:xfrm>
            <a:off x="-1" y="4688440"/>
            <a:ext cx="12192000" cy="2079600"/>
          </a:xfrm>
          <a:prstGeom prst="rect">
            <a:avLst/>
          </a:prstGeom>
          <a:solidFill>
            <a:srgbClr val="BB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DB02259-031F-DD46-8495-8C4BCE7BAECB}"/>
              </a:ext>
            </a:extLst>
          </p:cNvPr>
          <p:cNvSpPr/>
          <p:nvPr/>
        </p:nvSpPr>
        <p:spPr>
          <a:xfrm>
            <a:off x="36504" y="5491201"/>
            <a:ext cx="12192000" cy="142381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 name="TextBox 6">
            <a:extLst>
              <a:ext uri="{FF2B5EF4-FFF2-40B4-BE49-F238E27FC236}">
                <a16:creationId xmlns:a16="http://schemas.microsoft.com/office/drawing/2014/main" id="{EFA158E8-8DB0-EE4E-BEF2-E371E946FF4F}"/>
              </a:ext>
            </a:extLst>
          </p:cNvPr>
          <p:cNvSpPr txBox="1"/>
          <p:nvPr/>
        </p:nvSpPr>
        <p:spPr>
          <a:xfrm>
            <a:off x="98200" y="4767492"/>
            <a:ext cx="11943545" cy="461665"/>
          </a:xfrm>
          <a:prstGeom prst="rect">
            <a:avLst/>
          </a:prstGeom>
          <a:noFill/>
        </p:spPr>
        <p:txBody>
          <a:bodyPr wrap="square" rtlCol="0">
            <a:spAutoFit/>
          </a:bodyPr>
          <a:lstStyle/>
          <a:p>
            <a:pPr algn="ctr"/>
            <a:r>
              <a:rPr lang="en-US" sz="2400" b="1" dirty="0">
                <a:solidFill>
                  <a:schemeClr val="bg1"/>
                </a:solidFill>
                <a:latin typeface="Garamond" panose="02020404030301010803" pitchFamily="18" charset="0"/>
                <a:ea typeface="Heiti TC Medium" pitchFamily="2" charset="-128"/>
              </a:rPr>
              <a:t>Wynne Wong </a:t>
            </a:r>
            <a:r>
              <a:rPr lang="en-US" dirty="0">
                <a:solidFill>
                  <a:schemeClr val="bg1"/>
                </a:solidFill>
                <a:latin typeface="Garamond" panose="02020404030301010803" pitchFamily="18" charset="0"/>
                <a:ea typeface="Heiti TC Medium" pitchFamily="2" charset="-128"/>
              </a:rPr>
              <a:t>(Principal Investigator), Dept. of French &amp; Italian &amp; </a:t>
            </a:r>
            <a:r>
              <a:rPr lang="en-US" sz="2400" b="1" dirty="0">
                <a:solidFill>
                  <a:schemeClr val="bg1"/>
                </a:solidFill>
                <a:latin typeface="Garamond" panose="02020404030301010803" pitchFamily="18" charset="0"/>
                <a:ea typeface="Heiti TC Medium" pitchFamily="2" charset="-128"/>
              </a:rPr>
              <a:t>Marjorie K.M. Chan </a:t>
            </a:r>
            <a:r>
              <a:rPr lang="en-US" dirty="0">
                <a:solidFill>
                  <a:schemeClr val="bg1"/>
                </a:solidFill>
                <a:latin typeface="Garamond" panose="02020404030301010803" pitchFamily="18" charset="0"/>
                <a:ea typeface="Heiti TC Medium" pitchFamily="2" charset="-128"/>
              </a:rPr>
              <a:t>(Co-Investigator), DEALL </a:t>
            </a:r>
          </a:p>
        </p:txBody>
      </p:sp>
      <p:sp>
        <p:nvSpPr>
          <p:cNvPr id="8" name="TextBox 7">
            <a:extLst>
              <a:ext uri="{FF2B5EF4-FFF2-40B4-BE49-F238E27FC236}">
                <a16:creationId xmlns:a16="http://schemas.microsoft.com/office/drawing/2014/main" id="{C7C2354B-D77D-D142-9F8A-5043A6A23743}"/>
              </a:ext>
            </a:extLst>
          </p:cNvPr>
          <p:cNvSpPr txBox="1"/>
          <p:nvPr/>
        </p:nvSpPr>
        <p:spPr>
          <a:xfrm>
            <a:off x="3129566" y="5567711"/>
            <a:ext cx="9135443" cy="1169551"/>
          </a:xfrm>
          <a:prstGeom prst="rect">
            <a:avLst/>
          </a:prstGeom>
          <a:noFill/>
        </p:spPr>
        <p:txBody>
          <a:bodyPr wrap="square" rtlCol="0">
            <a:spAutoFit/>
          </a:bodyPr>
          <a:lstStyle/>
          <a:p>
            <a:pPr algn="r"/>
            <a:r>
              <a:rPr lang="en-US" sz="2600" b="1" dirty="0">
                <a:solidFill>
                  <a:schemeClr val="bg2">
                    <a:lumMod val="25000"/>
                  </a:schemeClr>
                </a:solidFill>
                <a:latin typeface="Garamond" panose="02020404030301010803" pitchFamily="18" charset="0"/>
              </a:rPr>
              <a:t>Arts &amp; Humanities Large Grant (</a:t>
            </a:r>
            <a:r>
              <a:rPr lang="en-US" sz="2600" b="1" dirty="0" err="1">
                <a:solidFill>
                  <a:schemeClr val="bg2">
                    <a:lumMod val="25000"/>
                  </a:schemeClr>
                </a:solidFill>
                <a:latin typeface="Garamond" panose="02020404030301010803" pitchFamily="18" charset="0"/>
              </a:rPr>
              <a:t>Sp</a:t>
            </a:r>
            <a:r>
              <a:rPr lang="en-US" sz="2600" b="1" dirty="0">
                <a:solidFill>
                  <a:schemeClr val="bg2">
                    <a:lumMod val="25000"/>
                  </a:schemeClr>
                </a:solidFill>
                <a:latin typeface="Garamond" panose="02020404030301010803" pitchFamily="18" charset="0"/>
              </a:rPr>
              <a:t> 2023) </a:t>
            </a:r>
          </a:p>
          <a:p>
            <a:pPr algn="r"/>
            <a:r>
              <a:rPr lang="en-US" sz="2200" b="1" dirty="0">
                <a:solidFill>
                  <a:srgbClr val="C00000"/>
                </a:solidFill>
                <a:latin typeface="Garamond" panose="02020404030301010803" pitchFamily="18" charset="0"/>
              </a:rPr>
              <a:t>The Effects of Acoustic Variability on Lexical Input Processing:</a:t>
            </a:r>
            <a:br>
              <a:rPr lang="en-US" sz="2200" b="1" dirty="0">
                <a:solidFill>
                  <a:srgbClr val="C00000"/>
                </a:solidFill>
                <a:latin typeface="Garamond" panose="02020404030301010803" pitchFamily="18" charset="0"/>
              </a:rPr>
            </a:br>
            <a:r>
              <a:rPr lang="en-US" sz="2200" b="1" dirty="0">
                <a:solidFill>
                  <a:srgbClr val="C00000"/>
                </a:solidFill>
                <a:latin typeface="Garamond" panose="02020404030301010803" pitchFamily="18" charset="0"/>
              </a:rPr>
              <a:t>Accents and Regional Varieties </a:t>
            </a:r>
            <a:r>
              <a:rPr lang="en-US" sz="1900" b="1" dirty="0">
                <a:solidFill>
                  <a:schemeClr val="bg2">
                    <a:lumMod val="25000"/>
                  </a:schemeClr>
                </a:solidFill>
                <a:latin typeface="Garamond" panose="02020404030301010803" pitchFamily="18" charset="0"/>
              </a:rPr>
              <a:t>(Three Languages: French </a:t>
            </a:r>
            <a:r>
              <a:rPr lang="ar-SA" sz="1900" dirty="0">
                <a:latin typeface="Times New Roman" panose="02020603050405020304" pitchFamily="18" charset="0"/>
              </a:rPr>
              <a:t>٠</a:t>
            </a:r>
            <a:r>
              <a:rPr lang="en-US" sz="1900" dirty="0">
                <a:latin typeface="Times New Roman" panose="02020603050405020304" pitchFamily="18" charset="0"/>
              </a:rPr>
              <a:t> </a:t>
            </a:r>
            <a:r>
              <a:rPr lang="en-US" sz="1900" b="1" dirty="0">
                <a:solidFill>
                  <a:schemeClr val="bg2">
                    <a:lumMod val="25000"/>
                  </a:schemeClr>
                </a:solidFill>
                <a:latin typeface="Garamond" panose="02020404030301010803" pitchFamily="18" charset="0"/>
              </a:rPr>
              <a:t>English </a:t>
            </a:r>
            <a:r>
              <a:rPr lang="ar-SA" sz="1900" dirty="0">
                <a:latin typeface="Times New Roman" panose="02020603050405020304" pitchFamily="18" charset="0"/>
              </a:rPr>
              <a:t>٠</a:t>
            </a:r>
            <a:r>
              <a:rPr lang="en-US" sz="1900" dirty="0">
                <a:latin typeface="Times New Roman" panose="02020603050405020304" pitchFamily="18" charset="0"/>
              </a:rPr>
              <a:t> </a:t>
            </a:r>
            <a:r>
              <a:rPr lang="en-US" sz="1900" b="1" dirty="0">
                <a:solidFill>
                  <a:schemeClr val="bg2">
                    <a:lumMod val="25000"/>
                  </a:schemeClr>
                </a:solidFill>
                <a:latin typeface="Garamond" panose="02020404030301010803" pitchFamily="18" charset="0"/>
              </a:rPr>
              <a:t>Chinese)</a:t>
            </a:r>
            <a:endParaRPr lang="en-US" sz="1900" b="1" dirty="0">
              <a:solidFill>
                <a:schemeClr val="bg2">
                  <a:lumMod val="25000"/>
                </a:schemeClr>
              </a:solidFill>
              <a:latin typeface="Garamond" panose="02020404030301010803" pitchFamily="18" charset="0"/>
              <a:ea typeface="Heiti TC Medium" pitchFamily="2" charset="-128"/>
            </a:endParaRPr>
          </a:p>
        </p:txBody>
      </p:sp>
      <p:pic>
        <p:nvPicPr>
          <p:cNvPr id="11" name="Picture 10" descr="Text&#10;&#10;Description automatically generated with medium confidence">
            <a:extLst>
              <a:ext uri="{FF2B5EF4-FFF2-40B4-BE49-F238E27FC236}">
                <a16:creationId xmlns:a16="http://schemas.microsoft.com/office/drawing/2014/main" id="{0CB9AADB-3BAC-774F-A887-9E92F031A431}"/>
              </a:ext>
            </a:extLst>
          </p:cNvPr>
          <p:cNvPicPr>
            <a:picLocks noChangeAspect="1"/>
          </p:cNvPicPr>
          <p:nvPr/>
        </p:nvPicPr>
        <p:blipFill>
          <a:blip r:embed="rId3"/>
          <a:stretch>
            <a:fillRect/>
          </a:stretch>
        </p:blipFill>
        <p:spPr>
          <a:xfrm>
            <a:off x="31721" y="5736541"/>
            <a:ext cx="3587139" cy="698927"/>
          </a:xfrm>
          <a:prstGeom prst="rect">
            <a:avLst/>
          </a:prstGeom>
        </p:spPr>
      </p:pic>
      <p:sp>
        <p:nvSpPr>
          <p:cNvPr id="10" name="TextBox 9">
            <a:extLst>
              <a:ext uri="{FF2B5EF4-FFF2-40B4-BE49-F238E27FC236}">
                <a16:creationId xmlns:a16="http://schemas.microsoft.com/office/drawing/2014/main" id="{5B4BC0F4-F5F4-EAB3-8536-CC7CAF685831}"/>
              </a:ext>
            </a:extLst>
          </p:cNvPr>
          <p:cNvSpPr txBox="1"/>
          <p:nvPr/>
        </p:nvSpPr>
        <p:spPr>
          <a:xfrm>
            <a:off x="640081" y="5488087"/>
            <a:ext cx="3345930" cy="463204"/>
          </a:xfrm>
          <a:prstGeom prst="rect">
            <a:avLst/>
          </a:prstGeom>
          <a:noFill/>
        </p:spPr>
        <p:txBody>
          <a:bodyPr wrap="square">
            <a:spAutoFit/>
          </a:bodyPr>
          <a:lstStyle/>
          <a:p>
            <a:pPr>
              <a:lnSpc>
                <a:spcPct val="85000"/>
              </a:lnSpc>
            </a:pPr>
            <a:r>
              <a:rPr lang="en-US" sz="1400" dirty="0">
                <a:solidFill>
                  <a:srgbClr val="C00000"/>
                </a:solidFill>
                <a:latin typeface="Garamond" panose="02020404030301010803" pitchFamily="18" charset="0"/>
              </a:rPr>
              <a:t>Arts and Humanities Faculty Research and Creative Inquiry Showcase. 2 December 2024</a:t>
            </a:r>
          </a:p>
        </p:txBody>
      </p:sp>
      <p:sp>
        <p:nvSpPr>
          <p:cNvPr id="20" name="TextBox 19">
            <a:extLst>
              <a:ext uri="{FF2B5EF4-FFF2-40B4-BE49-F238E27FC236}">
                <a16:creationId xmlns:a16="http://schemas.microsoft.com/office/drawing/2014/main" id="{11F82837-6903-3E13-1FE1-075B1FAF6EA0}"/>
              </a:ext>
            </a:extLst>
          </p:cNvPr>
          <p:cNvSpPr txBox="1"/>
          <p:nvPr/>
        </p:nvSpPr>
        <p:spPr>
          <a:xfrm>
            <a:off x="640081" y="6166041"/>
            <a:ext cx="3010502" cy="584775"/>
          </a:xfrm>
          <a:prstGeom prst="rect">
            <a:avLst/>
          </a:prstGeom>
          <a:noFill/>
        </p:spPr>
        <p:txBody>
          <a:bodyPr wrap="square">
            <a:spAutoFit/>
          </a:bodyPr>
          <a:lstStyle/>
          <a:p>
            <a:r>
              <a:rPr lang="en-US" sz="1600" dirty="0">
                <a:solidFill>
                  <a:schemeClr val="tx1">
                    <a:lumMod val="50000"/>
                    <a:lumOff val="50000"/>
                  </a:schemeClr>
                </a:solidFill>
                <a:latin typeface="Times New Roman" panose="02020603050405020304" pitchFamily="18" charset="0"/>
                <a:cs typeface="Times New Roman" panose="02020603050405020304" pitchFamily="18" charset="0"/>
              </a:rPr>
              <a:t>College of Arts and Sciences</a:t>
            </a:r>
            <a:br>
              <a:rPr lang="en-US" sz="1600" dirty="0">
                <a:solidFill>
                  <a:schemeClr val="tx1">
                    <a:lumMod val="50000"/>
                    <a:lumOff val="50000"/>
                  </a:schemeClr>
                </a:solidFill>
                <a:latin typeface="Times New Roman" panose="02020603050405020304" pitchFamily="18" charset="0"/>
                <a:cs typeface="Times New Roman" panose="02020603050405020304" pitchFamily="18" charset="0"/>
              </a:rPr>
            </a:br>
            <a:r>
              <a:rPr lang="en-US" sz="1600" dirty="0">
                <a:solidFill>
                  <a:schemeClr val="tx1">
                    <a:lumMod val="50000"/>
                    <a:lumOff val="50000"/>
                  </a:schemeClr>
                </a:solidFill>
                <a:latin typeface="Times New Roman" panose="02020603050405020304" pitchFamily="18" charset="0"/>
                <a:cs typeface="Times New Roman" panose="02020603050405020304" pitchFamily="18" charset="0"/>
              </a:rPr>
              <a:t>Arts &amp; Humanities Division</a:t>
            </a:r>
          </a:p>
        </p:txBody>
      </p:sp>
      <p:sp>
        <p:nvSpPr>
          <p:cNvPr id="3" name="Content Placeholder 2">
            <a:extLst>
              <a:ext uri="{FF2B5EF4-FFF2-40B4-BE49-F238E27FC236}">
                <a16:creationId xmlns:a16="http://schemas.microsoft.com/office/drawing/2014/main" id="{D7BFD7D4-820E-1916-5150-2EE2906CBE28}"/>
              </a:ext>
            </a:extLst>
          </p:cNvPr>
          <p:cNvSpPr txBox="1">
            <a:spLocks/>
          </p:cNvSpPr>
          <p:nvPr/>
        </p:nvSpPr>
        <p:spPr>
          <a:xfrm>
            <a:off x="0" y="1054233"/>
            <a:ext cx="12139946" cy="3713259"/>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2575" lvl="1" indent="-282575" algn="l">
              <a:lnSpc>
                <a:spcPct val="110000"/>
              </a:lnSpc>
              <a:spcBef>
                <a:spcPts val="0"/>
              </a:spcBef>
              <a:spcAft>
                <a:spcPts val="1200"/>
              </a:spcAft>
              <a:buClr>
                <a:srgbClr val="BB0200"/>
              </a:buClr>
              <a:buSzPct val="80000"/>
              <a:buFont typeface="Wingdings" panose="05000000000000000000" pitchFamily="2" charset="2"/>
              <a:buChar char="v"/>
            </a:pPr>
            <a:r>
              <a:rPr lang="en-US" sz="2400" b="1" kern="100"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BACKGROUND: Teaching of pronunciation </a:t>
            </a:r>
            <a:r>
              <a:rPr lang="en-US" sz="2400"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has shifted from an emphasis on nativeness or accent elimination     to a focus on </a:t>
            </a:r>
            <a:r>
              <a:rPr lang="en-US" sz="2400" u="sng"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intelligibility</a:t>
            </a:r>
            <a:r>
              <a:rPr lang="en-US" sz="2400"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and </a:t>
            </a:r>
            <a:r>
              <a:rPr lang="en-US" sz="2400" u="sng"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comprehensibility</a:t>
            </a:r>
            <a:r>
              <a:rPr lang="en-US" sz="2400"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The </a:t>
            </a:r>
            <a:r>
              <a:rPr lang="en-US" sz="2400" b="1" kern="100" dirty="0">
                <a:solidFill>
                  <a:srgbClr val="FFFF00"/>
                </a:solidFill>
                <a:latin typeface="Times New Roman" panose="02020603050405020304" pitchFamily="18" charset="0"/>
                <a:ea typeface="Aptos" panose="020B0004020202020204" pitchFamily="34" charset="0"/>
                <a:cs typeface="Times New Roman" panose="02020603050405020304" pitchFamily="18" charset="0"/>
              </a:rPr>
              <a:t>native speaker standard</a:t>
            </a:r>
            <a:r>
              <a:rPr lang="en-US" sz="2400" kern="1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 however, remains prevalent in foreign language instruction, where native speakers are still often viewed as better instructors.</a:t>
            </a:r>
          </a:p>
          <a:p>
            <a:pPr marL="282575" lvl="1" indent="-282575" algn="l">
              <a:lnSpc>
                <a:spcPct val="110000"/>
              </a:lnSpc>
              <a:spcBef>
                <a:spcPts val="0"/>
              </a:spcBef>
              <a:spcAft>
                <a:spcPts val="1200"/>
              </a:spcAft>
              <a:buClr>
                <a:srgbClr val="BB0200"/>
              </a:buClr>
              <a:buSzPct val="80000"/>
              <a:buFont typeface="Wingdings" panose="05000000000000000000" pitchFamily="2" charset="2"/>
              <a:buChar char="v"/>
            </a:pPr>
            <a:r>
              <a:rPr lang="en-US" sz="2400" b="1" dirty="0">
                <a:solidFill>
                  <a:srgbClr val="FFFF00"/>
                </a:solidFill>
                <a:latin typeface="Times New Roman" panose="02020603050405020304" pitchFamily="18" charset="0"/>
                <a:cs typeface="Times New Roman" panose="02020603050405020304" pitchFamily="18" charset="0"/>
              </a:rPr>
              <a:t>STUDY: A lexical input processing framework is used to investigate whether American L2 French students show differences in lexical learning when hearing target words spoken by French vs. American speakers.</a:t>
            </a:r>
            <a:r>
              <a:rPr lang="en-US" sz="2400" b="1" dirty="0">
                <a:solidFill>
                  <a:schemeClr val="bg1"/>
                </a:solidFill>
                <a:latin typeface="Times New Roman" panose="02020603050405020304" pitchFamily="18" charset="0"/>
                <a:cs typeface="Times New Roman" panose="02020603050405020304" pitchFamily="18" charset="0"/>
              </a:rPr>
              <a:t> </a:t>
            </a:r>
          </a:p>
          <a:p>
            <a:pPr marL="282575" lvl="1" indent="-282575" algn="l">
              <a:lnSpc>
                <a:spcPct val="110000"/>
              </a:lnSpc>
              <a:spcBef>
                <a:spcPts val="0"/>
              </a:spcBef>
              <a:spcAft>
                <a:spcPts val="1200"/>
              </a:spcAft>
              <a:buClr>
                <a:srgbClr val="BB0200"/>
              </a:buClr>
              <a:buSzPct val="80000"/>
              <a:buFont typeface="Wingdings" panose="05000000000000000000" pitchFamily="2" charset="2"/>
              <a:buChar char="v"/>
            </a:pPr>
            <a:r>
              <a:rPr lang="en-US" sz="2400" b="1" dirty="0">
                <a:solidFill>
                  <a:srgbClr val="FFFF00"/>
                </a:solidFill>
                <a:latin typeface="Times New Roman" panose="02020603050405020304" pitchFamily="18" charset="0"/>
                <a:cs typeface="Times New Roman" panose="02020603050405020304" pitchFamily="18" charset="0"/>
              </a:rPr>
              <a:t>RESULTS &amp; IMPLICATIONS: </a:t>
            </a:r>
            <a:r>
              <a:rPr lang="en-US" sz="2400" dirty="0">
                <a:solidFill>
                  <a:schemeClr val="bg1"/>
                </a:solidFill>
                <a:latin typeface="Times New Roman" panose="02020603050405020304" pitchFamily="18" charset="0"/>
                <a:cs typeface="Times New Roman" panose="02020603050405020304" pitchFamily="18" charset="0"/>
              </a:rPr>
              <a:t>Data from an immediate and delayed cued picture production task and a translation task reveal </a:t>
            </a:r>
            <a:r>
              <a:rPr lang="en-US" sz="2400" b="1" dirty="0">
                <a:solidFill>
                  <a:srgbClr val="FFFF00"/>
                </a:solidFill>
                <a:latin typeface="Times New Roman" panose="02020603050405020304" pitchFamily="18" charset="0"/>
                <a:cs typeface="Times New Roman" panose="02020603050405020304" pitchFamily="18" charset="0"/>
              </a:rPr>
              <a:t>no statistical differences for voice</a:t>
            </a:r>
            <a:r>
              <a:rPr lang="en-US" sz="2400" dirty="0">
                <a:solidFill>
                  <a:schemeClr val="bg1"/>
                </a:solidFill>
                <a:latin typeface="Times New Roman" panose="02020603050405020304" pitchFamily="18" charset="0"/>
                <a:cs typeface="Times New Roman" panose="02020603050405020304" pitchFamily="18" charset="0"/>
              </a:rPr>
              <a:t>. This suggests that novel French words are not learned better when spoken by French speakers rather than by American speakers.</a:t>
            </a:r>
          </a:p>
          <a:p>
            <a:pPr marL="515938" lvl="1" indent="-284163" algn="l">
              <a:lnSpc>
                <a:spcPct val="105000"/>
              </a:lnSpc>
              <a:spcBef>
                <a:spcPts val="0"/>
              </a:spcBef>
              <a:buClr>
                <a:srgbClr val="BB0200"/>
              </a:buClr>
              <a:buSzPct val="80000"/>
              <a:buFont typeface="Wingdings" panose="05000000000000000000" pitchFamily="2" charset="2"/>
              <a:buChar char="v"/>
            </a:pPr>
            <a:r>
              <a:rPr lang="en-US" sz="2800" dirty="0">
                <a:solidFill>
                  <a:schemeClr val="bg1"/>
                </a:solidFill>
                <a:latin typeface="Times New Roman" panose="02020603050405020304" pitchFamily="18" charset="0"/>
                <a:cs typeface="Times New Roman" panose="02020603050405020304" pitchFamily="18" charset="0"/>
              </a:rPr>
              <a:t>This study challenges the belief that native speakers are “better” speakers for teaching a foreign language. </a:t>
            </a:r>
          </a:p>
          <a:p>
            <a:pPr marL="460375" lvl="1" indent="-460375" algn="l">
              <a:lnSpc>
                <a:spcPct val="100000"/>
              </a:lnSpc>
              <a:spcBef>
                <a:spcPts val="0"/>
              </a:spcBef>
              <a:spcAft>
                <a:spcPts val="2400"/>
              </a:spcAft>
              <a:buClr>
                <a:srgbClr val="BB0200"/>
              </a:buClr>
              <a:buSzPct val="80000"/>
              <a:buFont typeface="Wingdings" panose="05000000000000000000" pitchFamily="2" charset="2"/>
              <a:buChar char="v"/>
            </a:pPr>
            <a:endParaRPr lang="en-US" sz="2400" kern="100" dirty="0">
              <a:solidFill>
                <a:schemeClr val="bg1"/>
              </a:solidFill>
              <a:latin typeface="Garamond" panose="02020404030301010803" pitchFamily="18" charset="0"/>
              <a:ea typeface="Aptos" panose="020B0004020202020204" pitchFamily="34" charset="0"/>
              <a:cs typeface="Times New Roman" panose="02020603050405020304" pitchFamily="18" charset="0"/>
            </a:endParaRPr>
          </a:p>
        </p:txBody>
      </p:sp>
      <p:pic>
        <p:nvPicPr>
          <p:cNvPr id="9" name="Picture 8" descr="A collage of two women&#10;&#10;Description automatically generated">
            <a:extLst>
              <a:ext uri="{FF2B5EF4-FFF2-40B4-BE49-F238E27FC236}">
                <a16:creationId xmlns:a16="http://schemas.microsoft.com/office/drawing/2014/main" id="{3A4BA313-35FF-3778-7DCC-EEB6030DA9F4}"/>
              </a:ext>
            </a:extLst>
          </p:cNvPr>
          <p:cNvPicPr>
            <a:picLocks noChangeAspect="1"/>
          </p:cNvPicPr>
          <p:nvPr/>
        </p:nvPicPr>
        <p:blipFill>
          <a:blip r:embed="rId4"/>
          <a:stretch>
            <a:fillRect/>
          </a:stretch>
        </p:blipFill>
        <p:spPr>
          <a:xfrm>
            <a:off x="10451206" y="166205"/>
            <a:ext cx="1360650" cy="907099"/>
          </a:xfrm>
          <a:prstGeom prst="rect">
            <a:avLst/>
          </a:prstGeom>
        </p:spPr>
      </p:pic>
    </p:spTree>
    <p:extLst>
      <p:ext uri="{BB962C8B-B14F-4D97-AF65-F5344CB8AC3E}">
        <p14:creationId xmlns:p14="http://schemas.microsoft.com/office/powerpoint/2010/main" val="404609522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7AA71B2-6315-B814-CDC7-84769F9036E5}"/>
              </a:ext>
            </a:extLst>
          </p:cNvPr>
          <p:cNvSpPr/>
          <p:nvPr/>
        </p:nvSpPr>
        <p:spPr>
          <a:xfrm>
            <a:off x="0" y="0"/>
            <a:ext cx="12192000" cy="6978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6E82C5-D1C1-5BF1-683F-F43B2E4D9F00}"/>
              </a:ext>
            </a:extLst>
          </p:cNvPr>
          <p:cNvSpPr/>
          <p:nvPr/>
        </p:nvSpPr>
        <p:spPr>
          <a:xfrm>
            <a:off x="0" y="0"/>
            <a:ext cx="12192000" cy="6978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715ECB6-5190-E4F6-83A2-3C79EF1E6952}"/>
              </a:ext>
            </a:extLst>
          </p:cNvPr>
          <p:cNvSpPr txBox="1">
            <a:spLocks/>
          </p:cNvSpPr>
          <p:nvPr/>
        </p:nvSpPr>
        <p:spPr>
          <a:xfrm>
            <a:off x="306592" y="253501"/>
            <a:ext cx="10725763" cy="1080033"/>
          </a:xfrm>
          <a:prstGeom prst="rect">
            <a:avLst/>
          </a:prstGeom>
          <a:noFill/>
        </p:spPr>
        <p:txBody>
          <a:bodyP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dirty="0">
                <a:solidFill>
                  <a:schemeClr val="bg1"/>
                </a:solidFill>
                <a:latin typeface="Arial" panose="020B0604020202020204" pitchFamily="34" charset="0"/>
                <a:cs typeface="Arial" panose="020B0604020202020204" pitchFamily="34" charset="0"/>
              </a:rPr>
              <a:t>Ashley Hope Pérez   </a:t>
            </a:r>
            <a:r>
              <a:rPr lang="en-US" sz="3400" b="1" dirty="0">
                <a:latin typeface="Arial" panose="020B0604020202020204" pitchFamily="34" charset="0"/>
                <a:cs typeface="Arial" panose="020B0604020202020204" pitchFamily="34" charset="0"/>
              </a:rPr>
              <a:t>|</a:t>
            </a:r>
            <a:r>
              <a:rPr lang="en-US" sz="3400" b="1" dirty="0">
                <a:solidFill>
                  <a:schemeClr val="bg1"/>
                </a:solidFill>
                <a:latin typeface="Arial" panose="020B0604020202020204" pitchFamily="34" charset="0"/>
                <a:cs typeface="Arial" panose="020B0604020202020204" pitchFamily="34" charset="0"/>
              </a:rPr>
              <a:t>  Comparative Studies</a:t>
            </a:r>
          </a:p>
          <a:p>
            <a:pPr algn="ctr"/>
            <a:endParaRPr lang="en-US" sz="2000" b="1" dirty="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lnSpc>
                <a:spcPct val="120000"/>
              </a:lnSpc>
            </a:pPr>
            <a:r>
              <a:rPr lang="en-US" sz="5100" b="1" dirty="0">
                <a:latin typeface="Arial Black" panose="020B0604020202020204" pitchFamily="34" charset="0"/>
                <a:cs typeface="Arial Black" panose="020B0604020202020204" pitchFamily="34" charset="0"/>
              </a:rPr>
              <a:t>Sustaining Care in Advocacy for Readers’ Rights</a:t>
            </a:r>
          </a:p>
        </p:txBody>
      </p:sp>
      <p:cxnSp>
        <p:nvCxnSpPr>
          <p:cNvPr id="14" name="Straight Connector 13">
            <a:extLst>
              <a:ext uri="{FF2B5EF4-FFF2-40B4-BE49-F238E27FC236}">
                <a16:creationId xmlns:a16="http://schemas.microsoft.com/office/drawing/2014/main" id="{D79C4BE1-E7E7-8C12-F2AA-DD5B937539BE}"/>
              </a:ext>
            </a:extLst>
          </p:cNvPr>
          <p:cNvCxnSpPr/>
          <p:nvPr/>
        </p:nvCxnSpPr>
        <p:spPr>
          <a:xfrm>
            <a:off x="0" y="697820"/>
            <a:ext cx="12192000" cy="0"/>
          </a:xfrm>
          <a:prstGeom prst="line">
            <a:avLst/>
          </a:prstGeom>
          <a:ln w="28575"/>
        </p:spPr>
        <p:style>
          <a:lnRef idx="1">
            <a:schemeClr val="dk1"/>
          </a:lnRef>
          <a:fillRef idx="0">
            <a:schemeClr val="dk1"/>
          </a:fillRef>
          <a:effectRef idx="0">
            <a:schemeClr val="dk1"/>
          </a:effectRef>
          <a:fontRef idx="minor">
            <a:schemeClr val="tx1"/>
          </a:fontRef>
        </p:style>
      </p:cxnSp>
      <p:pic>
        <p:nvPicPr>
          <p:cNvPr id="31" name="Picture Placeholder 30" descr="A stack of books with text&#10;&#10;Description automatically generated">
            <a:extLst>
              <a:ext uri="{FF2B5EF4-FFF2-40B4-BE49-F238E27FC236}">
                <a16:creationId xmlns:a16="http://schemas.microsoft.com/office/drawing/2014/main" id="{5F975ABD-A166-52E3-127E-75C7C9547400}"/>
              </a:ext>
            </a:extLst>
          </p:cNvPr>
          <p:cNvPicPr>
            <a:picLocks noGrp="1" noChangeAspect="1"/>
          </p:cNvPicPr>
          <p:nvPr>
            <p:ph type="pic" idx="1"/>
          </p:nvPr>
        </p:nvPicPr>
        <p:blipFill>
          <a:blip r:embed="rId2"/>
          <a:srcRect l="-36203" t="-22560" b="-6900"/>
          <a:stretch/>
        </p:blipFill>
        <p:spPr>
          <a:xfrm>
            <a:off x="6858004" y="315306"/>
            <a:ext cx="4690282" cy="6574221"/>
          </a:xfrm>
        </p:spPr>
      </p:pic>
      <p:sp>
        <p:nvSpPr>
          <p:cNvPr id="25" name="Text Placeholder 24">
            <a:extLst>
              <a:ext uri="{FF2B5EF4-FFF2-40B4-BE49-F238E27FC236}">
                <a16:creationId xmlns:a16="http://schemas.microsoft.com/office/drawing/2014/main" id="{654A15DD-6BED-CEC1-547E-F646B6E2D6B1}"/>
              </a:ext>
            </a:extLst>
          </p:cNvPr>
          <p:cNvSpPr>
            <a:spLocks noGrp="1"/>
          </p:cNvSpPr>
          <p:nvPr>
            <p:ph type="body" sz="half" idx="2"/>
          </p:nvPr>
        </p:nvSpPr>
        <p:spPr>
          <a:xfrm>
            <a:off x="306592" y="1343026"/>
            <a:ext cx="7805442" cy="5145795"/>
          </a:xfrm>
        </p:spPr>
        <p:txBody>
          <a:bodyPr>
            <a:noAutofit/>
          </a:bodyPr>
          <a:lstStyle/>
          <a:p>
            <a:pPr>
              <a:lnSpc>
                <a:spcPct val="100000"/>
              </a:lnSpc>
              <a:spcBef>
                <a:spcPts val="0"/>
              </a:spcBef>
              <a:spcAft>
                <a:spcPts val="1065"/>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My A&amp;H course release supported:</a:t>
            </a:r>
          </a:p>
          <a:p>
            <a:pPr marL="342900" indent="-342900">
              <a:lnSpc>
                <a:spcPct val="100000"/>
              </a:lnSpc>
              <a:spcBef>
                <a:spcPts val="0"/>
              </a:spcBef>
              <a:spcAft>
                <a:spcPts val="1065"/>
              </a:spcAft>
              <a:buFont typeface="Arial" panose="020B0604020202020204" pitchFamily="34" charset="0"/>
              <a:buChar char="•"/>
            </a:pP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 completion of </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Banned Together: Our Fight for Readers’ Rights</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an </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anthology of banned authors writing about the need to protect access to literature. </a:t>
            </a:r>
          </a:p>
          <a:p>
            <a:pPr marL="342900" indent="-342900">
              <a:lnSpc>
                <a:spcPct val="100000"/>
              </a:lnSpc>
              <a:spcBef>
                <a:spcPts val="0"/>
              </a:spcBef>
              <a:spcAft>
                <a:spcPts val="1065"/>
              </a:spcAft>
              <a:buFont typeface="Arial" panose="020B0604020202020204" pitchFamily="34" charset="0"/>
              <a:buChar char="•"/>
            </a:pP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full grant proposal submission to the Mellon Foundation for a Unite to Read Project that seeks to support engagement with banned literature and sustainable advocacy for readers’ rights. The grant would accomplish this by creating a series of cumulative events, and institute, and a summit to support participants in planning and enacting their own advocacy efforts.</a:t>
            </a:r>
          </a:p>
          <a:p>
            <a:pPr marL="342900" indent="-342900">
              <a:lnSpc>
                <a:spcPct val="100000"/>
              </a:lnSpc>
              <a:spcBef>
                <a:spcPts val="0"/>
              </a:spcBef>
              <a:spcAft>
                <a:spcPts val="1065"/>
              </a:spcAft>
              <a:buFont typeface="Arial" panose="020B0604020202020204" pitchFamily="34" charset="0"/>
              <a:buChar char="•"/>
            </a:pP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Establishing a set of practices to center </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care</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 advocacy, to build a focus on </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health,</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belonging,</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presence, curiosity, connection, creativity, </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a:t>
            </a:r>
            <a:r>
              <a:rPr lang="en-US"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playfulness</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These supports are</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especially important to those confronting </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environments turned toxic by right-wing agitation. </a:t>
            </a:r>
          </a:p>
        </p:txBody>
      </p:sp>
      <p:sp>
        <p:nvSpPr>
          <p:cNvPr id="2" name="TextBox 1">
            <a:extLst>
              <a:ext uri="{FF2B5EF4-FFF2-40B4-BE49-F238E27FC236}">
                <a16:creationId xmlns:a16="http://schemas.microsoft.com/office/drawing/2014/main" id="{65CA5214-C1E9-5A15-2949-39EA9C66C278}"/>
              </a:ext>
            </a:extLst>
          </p:cNvPr>
          <p:cNvSpPr txBox="1"/>
          <p:nvPr/>
        </p:nvSpPr>
        <p:spPr>
          <a:xfrm>
            <a:off x="1" y="6507755"/>
            <a:ext cx="11685318" cy="369332"/>
          </a:xfrm>
          <a:prstGeom prst="rect">
            <a:avLst/>
          </a:prstGeom>
          <a:noFill/>
        </p:spPr>
        <p:txBody>
          <a:bodyPr wrap="square" rtlCol="0">
            <a:spAutoFit/>
          </a:bodyPr>
          <a:lstStyle/>
          <a:p>
            <a:pPr>
              <a:lnSpc>
                <a:spcPct val="100000"/>
              </a:lnSpc>
              <a:spcBef>
                <a:spcPts val="0"/>
              </a:spcBef>
              <a:spcAft>
                <a:spcPts val="1065"/>
              </a:spcAft>
            </a:pP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United to Read Project has just been awarded a $500,000 grant from the Mellon Foundation! </a:t>
            </a:r>
            <a:endPar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868676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ith a spider web&#10;&#10;Description automatically generated">
            <a:extLst>
              <a:ext uri="{FF2B5EF4-FFF2-40B4-BE49-F238E27FC236}">
                <a16:creationId xmlns:a16="http://schemas.microsoft.com/office/drawing/2014/main" id="{6504778B-B7B1-F1E8-FB26-AFAE8DEC9F20}"/>
              </a:ext>
            </a:extLst>
          </p:cNvPr>
          <p:cNvPicPr>
            <a:picLocks noChangeAspect="1"/>
          </p:cNvPicPr>
          <p:nvPr/>
        </p:nvPicPr>
        <p:blipFill>
          <a:blip r:embed="rId2"/>
          <a:srcRect r="5120"/>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Content Placeholder 5" descr="A black and white picture of a person&#10;&#10;Description automatically generated">
            <a:extLst>
              <a:ext uri="{FF2B5EF4-FFF2-40B4-BE49-F238E27FC236}">
                <a16:creationId xmlns:a16="http://schemas.microsoft.com/office/drawing/2014/main" id="{ADBA8B41-D694-58C8-5921-8E522A923346}"/>
              </a:ext>
            </a:extLst>
          </p:cNvPr>
          <p:cNvPicPr>
            <a:picLocks noGrp="1" noChangeAspect="1"/>
          </p:cNvPicPr>
          <p:nvPr>
            <p:ph idx="4294967295"/>
          </p:nvPr>
        </p:nvPicPr>
        <p:blipFill>
          <a:blip r:embed="rId3"/>
          <a:srcRect r="1" b="9806"/>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83" name="Freeform: Shape 67">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4" name="Freeform: Shape 69">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E1CA56-55B6-D180-49ED-785A22975764}"/>
              </a:ext>
            </a:extLst>
          </p:cNvPr>
          <p:cNvSpPr>
            <a:spLocks noGrp="1"/>
          </p:cNvSpPr>
          <p:nvPr>
            <p:ph type="ctrTitle"/>
          </p:nvPr>
        </p:nvSpPr>
        <p:spPr>
          <a:xfrm>
            <a:off x="438913" y="1511589"/>
            <a:ext cx="3430958" cy="2896432"/>
          </a:xfrm>
        </p:spPr>
        <p:txBody>
          <a:bodyPr anchor="b">
            <a:normAutofit fontScale="90000"/>
          </a:bodyPr>
          <a:lstStyle/>
          <a:p>
            <a:pPr algn="l"/>
            <a:r>
              <a:rPr lang="en-US" sz="3700" b="1" dirty="0">
                <a:effectLst/>
                <a:latin typeface="Footlight MT Light" panose="0204060206030A020304" pitchFamily="18" charset="77"/>
                <a:ea typeface="Times New Roman" panose="02020603050405020304" pitchFamily="18" charset="0"/>
              </a:rPr>
              <a:t>Literary Trash: The Art of Modern Hebrew Entertainment Fiction</a:t>
            </a:r>
            <a:br>
              <a:rPr lang="en-US" sz="3700" b="1" dirty="0">
                <a:effectLst/>
                <a:latin typeface="Footlight MT Light" panose="0204060206030A020304" pitchFamily="18" charset="77"/>
                <a:ea typeface="Times New Roman" panose="02020603050405020304" pitchFamily="18" charset="0"/>
              </a:rPr>
            </a:br>
            <a:br>
              <a:rPr lang="en-US" sz="3700" b="1" dirty="0">
                <a:effectLst/>
                <a:latin typeface="Footlight MT Light" panose="0204060206030A020304" pitchFamily="18" charset="77"/>
                <a:ea typeface="Times New Roman" panose="02020603050405020304" pitchFamily="18" charset="0"/>
              </a:rPr>
            </a:br>
            <a:r>
              <a:rPr lang="en-US" sz="2000" b="1" dirty="0">
                <a:effectLst/>
                <a:latin typeface="Footlight MT Light" panose="0204060206030A020304" pitchFamily="18" charset="77"/>
                <a:ea typeface="Times New Roman" panose="02020603050405020304" pitchFamily="18" charset="0"/>
              </a:rPr>
              <a:t>Naomi Brenner, </a:t>
            </a:r>
            <a:br>
              <a:rPr lang="en-US" sz="2000" b="1" dirty="0">
                <a:effectLst/>
                <a:latin typeface="Footlight MT Light" panose="0204060206030A020304" pitchFamily="18" charset="77"/>
                <a:ea typeface="Times New Roman" panose="02020603050405020304" pitchFamily="18" charset="0"/>
              </a:rPr>
            </a:br>
            <a:r>
              <a:rPr lang="en-US" sz="2000" b="1" dirty="0">
                <a:effectLst/>
                <a:latin typeface="Footlight MT Light" panose="0204060206030A020304" pitchFamily="18" charset="77"/>
                <a:ea typeface="Times New Roman" panose="02020603050405020304" pitchFamily="18" charset="0"/>
              </a:rPr>
              <a:t>Near Eastern &amp; South Asian Languages and Cultures</a:t>
            </a:r>
            <a:endParaRPr lang="en-IL" sz="2000" dirty="0">
              <a:latin typeface="Footlight MT Light" panose="0204060206030A020304" pitchFamily="18" charset="77"/>
            </a:endParaRPr>
          </a:p>
        </p:txBody>
      </p:sp>
      <p:sp>
        <p:nvSpPr>
          <p:cNvPr id="8" name="Subtitle 7">
            <a:extLst>
              <a:ext uri="{FF2B5EF4-FFF2-40B4-BE49-F238E27FC236}">
                <a16:creationId xmlns:a16="http://schemas.microsoft.com/office/drawing/2014/main" id="{B373C9D2-5650-7734-9D37-C150D3F2B74C}"/>
              </a:ext>
            </a:extLst>
          </p:cNvPr>
          <p:cNvSpPr>
            <a:spLocks noGrp="1"/>
          </p:cNvSpPr>
          <p:nvPr>
            <p:ph type="subTitle" idx="1"/>
          </p:nvPr>
        </p:nvSpPr>
        <p:spPr>
          <a:xfrm>
            <a:off x="430915" y="4699403"/>
            <a:ext cx="3430959" cy="1334930"/>
          </a:xfrm>
        </p:spPr>
        <p:txBody>
          <a:bodyPr>
            <a:noAutofit/>
          </a:bodyPr>
          <a:lstStyle/>
          <a:p>
            <a:pPr algn="l"/>
            <a:r>
              <a:rPr lang="en-US" sz="1800" dirty="0">
                <a:solidFill>
                  <a:srgbClr val="000000"/>
                </a:solidFill>
                <a:effectLst/>
                <a:latin typeface="Footlight MT Light" panose="0204060206030A020304" pitchFamily="18" charset="77"/>
                <a:ea typeface="Times New Roman" panose="02020603050405020304" pitchFamily="18" charset="0"/>
              </a:rPr>
              <a:t>Reading novels designed to entertain and to sell, this book analyzes key texts that constituted a Hebrew literary culture for the masses, exploring the aesthetics and politics that undergird modern entertainment fiction.</a:t>
            </a:r>
            <a:endParaRPr lang="en-IL" sz="1800" dirty="0">
              <a:latin typeface="Footlight MT Light" panose="0204060206030A020304" pitchFamily="18" charset="77"/>
            </a:endParaRPr>
          </a:p>
        </p:txBody>
      </p:sp>
      <p:sp>
        <p:nvSpPr>
          <p:cNvPr id="85" name="Rectangle 8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86" name="Rectangle 8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5041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202E-30E0-FC4A-F885-FCC2BBB2EE9D}"/>
              </a:ext>
            </a:extLst>
          </p:cNvPr>
          <p:cNvSpPr>
            <a:spLocks noGrp="1"/>
          </p:cNvSpPr>
          <p:nvPr>
            <p:ph type="title"/>
          </p:nvPr>
        </p:nvSpPr>
        <p:spPr>
          <a:xfrm>
            <a:off x="3479581" y="4724400"/>
            <a:ext cx="3270250" cy="914400"/>
          </a:xfrm>
        </p:spPr>
        <p:txBody>
          <a:bodyPr>
            <a:normAutofit fontScale="90000"/>
          </a:bodyPr>
          <a:lstStyle/>
          <a:p>
            <a:pPr algn="ctr">
              <a:lnSpc>
                <a:spcPct val="90000"/>
              </a:lnSpc>
              <a:spcBef>
                <a:spcPct val="0"/>
              </a:spcBef>
              <a:spcAft>
                <a:spcPts val="600"/>
              </a:spcAft>
              <a:buSzTx/>
              <a:buNone/>
              <a:defRPr/>
            </a:pPr>
            <a:r>
              <a:rPr lang="en-US" altLang="en-US" sz="3200" dirty="0">
                <a:latin typeface="+mj-lt"/>
                <a:ea typeface="+mj-ea"/>
                <a:cs typeface="+mj-cs"/>
              </a:rPr>
              <a:t>Lake Baikal: The Great Lake and its People</a:t>
            </a:r>
            <a:br>
              <a:rPr lang="en-US" altLang="en-US" sz="3200" dirty="0">
                <a:latin typeface="+mj-lt"/>
                <a:ea typeface="+mj-ea"/>
                <a:cs typeface="+mj-cs"/>
              </a:rPr>
            </a:br>
            <a:br>
              <a:rPr lang="en-US" altLang="en-US" sz="3200" dirty="0">
                <a:latin typeface="+mj-lt"/>
                <a:ea typeface="+mj-ea"/>
                <a:cs typeface="+mj-cs"/>
              </a:rPr>
            </a:br>
            <a:r>
              <a:rPr lang="en-US" altLang="en-US" sz="2400" dirty="0">
                <a:latin typeface="+mn-lt"/>
              </a:rPr>
              <a:t>Dr. Nicholas Breyfogle</a:t>
            </a:r>
            <a:br>
              <a:rPr lang="en-US" altLang="en-US" sz="2400" dirty="0">
                <a:latin typeface="+mn-lt"/>
              </a:rPr>
            </a:br>
            <a:r>
              <a:rPr lang="en-US" altLang="en-US" sz="2400" dirty="0">
                <a:latin typeface="+mn-lt"/>
              </a:rPr>
              <a:t>History</a:t>
            </a:r>
            <a:br>
              <a:rPr lang="en-US" altLang="en-US" sz="2400" dirty="0">
                <a:latin typeface="+mn-lt"/>
              </a:rPr>
            </a:br>
            <a:r>
              <a:rPr lang="en-US" altLang="en-US" sz="2400" i="1" dirty="0">
                <a:latin typeface="+mn-lt"/>
              </a:rPr>
              <a:t>An environmental history of the world’s oldest and largest lake</a:t>
            </a:r>
          </a:p>
        </p:txBody>
      </p:sp>
      <p:pic>
        <p:nvPicPr>
          <p:cNvPr id="9219" name="Content Placeholder 4">
            <a:extLst>
              <a:ext uri="{FF2B5EF4-FFF2-40B4-BE49-F238E27FC236}">
                <a16:creationId xmlns:a16="http://schemas.microsoft.com/office/drawing/2014/main" id="{60EA458F-D7DF-6E2D-18F4-2F7884EDC0E8}"/>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47800" y="0"/>
            <a:ext cx="5411788" cy="2895600"/>
          </a:xfrm>
        </p:spPr>
      </p:pic>
      <p:pic>
        <p:nvPicPr>
          <p:cNvPr id="9220" name="Picture 6">
            <a:extLst>
              <a:ext uri="{FF2B5EF4-FFF2-40B4-BE49-F238E27FC236}">
                <a16:creationId xmlns:a16="http://schemas.microsoft.com/office/drawing/2014/main" id="{3C74CAEC-C5FA-A66E-8902-5B82F446B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75" y="2304488"/>
            <a:ext cx="327025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a:extLst>
              <a:ext uri="{FF2B5EF4-FFF2-40B4-BE49-F238E27FC236}">
                <a16:creationId xmlns:a16="http://schemas.microsoft.com/office/drawing/2014/main" id="{74C8DA73-8430-7047-9D08-EBD1FEE9A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179" y="0"/>
            <a:ext cx="529113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24B80DB-3FD6-A5BB-81A8-909685FF1AC9}"/>
              </a:ext>
            </a:extLst>
          </p:cNvPr>
          <p:cNvPicPr>
            <a:picLocks noChangeAspect="1"/>
          </p:cNvPicPr>
          <p:nvPr/>
        </p:nvPicPr>
        <p:blipFill>
          <a:blip r:embed="rId5"/>
          <a:stretch>
            <a:fillRect/>
          </a:stretch>
        </p:blipFill>
        <p:spPr>
          <a:xfrm>
            <a:off x="6991337" y="3602599"/>
            <a:ext cx="5230821" cy="3158002"/>
          </a:xfrm>
          <a:prstGeom prst="rect">
            <a:avLst/>
          </a:prstGeom>
        </p:spPr>
      </p:pic>
    </p:spTree>
    <p:extLst>
      <p:ext uri="{BB962C8B-B14F-4D97-AF65-F5344CB8AC3E}">
        <p14:creationId xmlns:p14="http://schemas.microsoft.com/office/powerpoint/2010/main" val="206991142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FD613F3-EF09-83DA-997F-CAB558A320F1}"/>
              </a:ext>
            </a:extLst>
          </p:cNvPr>
          <p:cNvSpPr>
            <a:spLocks noGrp="1"/>
          </p:cNvSpPr>
          <p:nvPr>
            <p:ph type="ctrTitle"/>
          </p:nvPr>
        </p:nvSpPr>
        <p:spPr>
          <a:xfrm>
            <a:off x="638881" y="4474080"/>
            <a:ext cx="10909640" cy="1065836"/>
          </a:xfrm>
        </p:spPr>
        <p:txBody>
          <a:bodyPr vert="horz" lIns="91440" tIns="45720" rIns="91440" bIns="45720" rtlCol="0" anchor="ctr">
            <a:normAutofit/>
          </a:bodyPr>
          <a:lstStyle/>
          <a:p>
            <a:r>
              <a:rPr lang="en-US" sz="3100" i="1" kern="1200" dirty="0">
                <a:effectLst/>
                <a:latin typeface="+mj-lt"/>
                <a:ea typeface="+mj-ea"/>
                <a:cs typeface="+mj-cs"/>
              </a:rPr>
              <a:t>Hail Muse, Et Cetera</a:t>
            </a:r>
            <a:br>
              <a:rPr lang="en-US" sz="3100" kern="1200" dirty="0">
                <a:effectLst/>
                <a:latin typeface="+mj-lt"/>
                <a:ea typeface="+mj-ea"/>
                <a:cs typeface="+mj-cs"/>
              </a:rPr>
            </a:br>
            <a:r>
              <a:rPr lang="en-US" sz="3100" kern="1200" dirty="0">
                <a:effectLst/>
                <a:latin typeface="+mj-lt"/>
                <a:ea typeface="+mj-ea"/>
                <a:cs typeface="+mj-cs"/>
              </a:rPr>
              <a:t>On Influence, Originality, and the Ends of Literature</a:t>
            </a:r>
            <a:endParaRPr lang="en-US" sz="3100" kern="1200" dirty="0">
              <a:latin typeface="+mj-lt"/>
              <a:ea typeface="+mj-ea"/>
              <a:cs typeface="+mj-cs"/>
            </a:endParaRPr>
          </a:p>
        </p:txBody>
      </p:sp>
      <p:pic>
        <p:nvPicPr>
          <p:cNvPr id="15" name="Picture 14" descr="A person sitting on a ledge holding a pen&#10;&#10;Description automatically generated">
            <a:extLst>
              <a:ext uri="{FF2B5EF4-FFF2-40B4-BE49-F238E27FC236}">
                <a16:creationId xmlns:a16="http://schemas.microsoft.com/office/drawing/2014/main" id="{FA2786CC-75FB-B642-3C54-ECA3590ACE01}"/>
              </a:ext>
            </a:extLst>
          </p:cNvPr>
          <p:cNvPicPr>
            <a:picLocks noChangeAspect="1"/>
          </p:cNvPicPr>
          <p:nvPr/>
        </p:nvPicPr>
        <p:blipFill>
          <a:blip r:embed="rId2"/>
          <a:srcRect t="17709" r="-2" b="-2"/>
          <a:stretch/>
        </p:blipFill>
        <p:spPr>
          <a:xfrm>
            <a:off x="343074" y="164592"/>
            <a:ext cx="3675540" cy="4087368"/>
          </a:xfrm>
          <a:prstGeom prst="rect">
            <a:avLst/>
          </a:prstGeom>
        </p:spPr>
      </p:pic>
      <p:pic>
        <p:nvPicPr>
          <p:cNvPr id="13" name="Picture 12" descr="A person standing in a forest&#10;&#10;Description automatically generated">
            <a:extLst>
              <a:ext uri="{FF2B5EF4-FFF2-40B4-BE49-F238E27FC236}">
                <a16:creationId xmlns:a16="http://schemas.microsoft.com/office/drawing/2014/main" id="{970E0A48-C5CA-38A5-D48A-E12F28A5DC0B}"/>
              </a:ext>
            </a:extLst>
          </p:cNvPr>
          <p:cNvPicPr>
            <a:picLocks noChangeAspect="1"/>
          </p:cNvPicPr>
          <p:nvPr/>
        </p:nvPicPr>
        <p:blipFill>
          <a:blip r:embed="rId3"/>
          <a:srcRect l="9831" r="16320" b="-1"/>
          <a:stretch/>
        </p:blipFill>
        <p:spPr>
          <a:xfrm>
            <a:off x="4224528" y="172652"/>
            <a:ext cx="3758184" cy="4071248"/>
          </a:xfrm>
          <a:prstGeom prst="rect">
            <a:avLst/>
          </a:prstGeom>
        </p:spPr>
      </p:pic>
      <p:pic>
        <p:nvPicPr>
          <p:cNvPr id="10" name="Picture 9" descr="A person and person sitting at a table&#10;&#10;Description automatically generated">
            <a:extLst>
              <a:ext uri="{FF2B5EF4-FFF2-40B4-BE49-F238E27FC236}">
                <a16:creationId xmlns:a16="http://schemas.microsoft.com/office/drawing/2014/main" id="{EDDBF498-7A8C-7D90-526E-34FE776E88C5}"/>
              </a:ext>
            </a:extLst>
          </p:cNvPr>
          <p:cNvPicPr>
            <a:picLocks noChangeAspect="1"/>
          </p:cNvPicPr>
          <p:nvPr/>
        </p:nvPicPr>
        <p:blipFill>
          <a:blip r:embed="rId4"/>
          <a:srcRect l="31774" r="6737" b="-2"/>
          <a:stretch/>
        </p:blipFill>
        <p:spPr>
          <a:xfrm>
            <a:off x="8147304" y="183650"/>
            <a:ext cx="3758184" cy="4049252"/>
          </a:xfrm>
          <a:prstGeom prst="rect">
            <a:avLst/>
          </a:prstGeom>
        </p:spPr>
      </p:pic>
      <p:sp>
        <p:nvSpPr>
          <p:cNvPr id="51"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3">
            <a:extLst>
              <a:ext uri="{FF2B5EF4-FFF2-40B4-BE49-F238E27FC236}">
                <a16:creationId xmlns:a16="http://schemas.microsoft.com/office/drawing/2014/main" id="{FF6645BA-5857-76F1-7403-2A4B545DF0BE}"/>
              </a:ext>
            </a:extLst>
          </p:cNvPr>
          <p:cNvSpPr txBox="1">
            <a:spLocks/>
          </p:cNvSpPr>
          <p:nvPr/>
        </p:nvSpPr>
        <p:spPr>
          <a:xfrm>
            <a:off x="648800" y="5722608"/>
            <a:ext cx="10909640" cy="10658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i="1" dirty="0"/>
              <a:t>Jake Risinger</a:t>
            </a:r>
          </a:p>
          <a:p>
            <a:r>
              <a:rPr lang="en-US" sz="1800" i="1" dirty="0"/>
              <a:t>Department of English</a:t>
            </a:r>
            <a:endParaRPr lang="en-US" sz="1800" dirty="0"/>
          </a:p>
        </p:txBody>
      </p:sp>
    </p:spTree>
    <p:extLst>
      <p:ext uri="{BB962C8B-B14F-4D97-AF65-F5344CB8AC3E}">
        <p14:creationId xmlns:p14="http://schemas.microsoft.com/office/powerpoint/2010/main" val="382119514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DD9123-E99C-7203-CDBC-777111CACEF1}"/>
              </a:ext>
            </a:extLst>
          </p:cNvPr>
          <p:cNvSpPr>
            <a:spLocks noGrp="1"/>
          </p:cNvSpPr>
          <p:nvPr>
            <p:ph type="title"/>
          </p:nvPr>
        </p:nvSpPr>
        <p:spPr/>
        <p:txBody>
          <a:bodyPr>
            <a:normAutofit fontScale="90000"/>
          </a:bodyPr>
          <a:lstStyle/>
          <a:p>
            <a:pPr algn="ctr"/>
            <a:br>
              <a:rPr lang="en-US" sz="2400" b="1" dirty="0">
                <a:effectLst/>
                <a:latin typeface="Times New Roman" panose="02020603050405020304" pitchFamily="18" charset="0"/>
                <a:ea typeface="SimSun" panose="02010600030101010101" pitchFamily="2" charset="-122"/>
              </a:rPr>
            </a:br>
            <a:br>
              <a:rPr lang="en-US" sz="2400" b="1" dirty="0">
                <a:effectLst/>
                <a:latin typeface="Times New Roman" panose="02020603050405020304" pitchFamily="18" charset="0"/>
                <a:ea typeface="SimSun" panose="02010600030101010101" pitchFamily="2" charset="-122"/>
              </a:rPr>
            </a:br>
            <a:br>
              <a:rPr lang="en-US" sz="2400" b="1" dirty="0">
                <a:effectLst/>
                <a:latin typeface="Times New Roman" panose="02020603050405020304" pitchFamily="18" charset="0"/>
                <a:ea typeface="SimSun" panose="02010600030101010101" pitchFamily="2" charset="-122"/>
              </a:rPr>
            </a:br>
            <a:r>
              <a:rPr lang="en-US" sz="2400" b="1" dirty="0">
                <a:effectLst/>
                <a:latin typeface="Times New Roman" panose="02020603050405020304" pitchFamily="18" charset="0"/>
                <a:ea typeface="SimSun" panose="02010600030101010101" pitchFamily="2" charset="-122"/>
              </a:rPr>
              <a:t>Push and Pull: The Textual Forces of Three Kingdoms Era Political Prose, ca. 190–280</a:t>
            </a:r>
            <a:br>
              <a:rPr lang="en-US" sz="2400" dirty="0">
                <a:effectLst/>
                <a:latin typeface="Times New Roman" panose="02020603050405020304" pitchFamily="18" charset="0"/>
                <a:ea typeface="SimSun" panose="02010600030101010101" pitchFamily="2" charset="-122"/>
              </a:rPr>
            </a:br>
            <a:br>
              <a:rPr lang="en-US" sz="2400" dirty="0">
                <a:effectLst/>
                <a:latin typeface="Times New Roman" panose="02020603050405020304" pitchFamily="18" charset="0"/>
                <a:ea typeface="SimSun" panose="02010600030101010101" pitchFamily="2" charset="-122"/>
              </a:rPr>
            </a:br>
            <a:r>
              <a:rPr lang="en-US" sz="2400" dirty="0">
                <a:effectLst/>
                <a:latin typeface="Times New Roman" panose="02020603050405020304" pitchFamily="18" charset="0"/>
                <a:ea typeface="SimSun" panose="02010600030101010101" pitchFamily="2" charset="-122"/>
              </a:rPr>
              <a:t>Meow Hui Goh, East Asian Languages and Literatures</a:t>
            </a:r>
            <a:br>
              <a:rPr lang="en-US" sz="2400" dirty="0">
                <a:effectLst/>
                <a:latin typeface="Times New Roman" panose="02020603050405020304" pitchFamily="18" charset="0"/>
                <a:ea typeface="SimSun" panose="02010600030101010101" pitchFamily="2" charset="-122"/>
              </a:rPr>
            </a:br>
            <a:br>
              <a:rPr lang="en-US" sz="2400" dirty="0">
                <a:effectLst/>
                <a:latin typeface="Times New Roman" panose="02020603050405020304" pitchFamily="18" charset="0"/>
                <a:ea typeface="SimSun" panose="02010600030101010101" pitchFamily="2" charset="-122"/>
              </a:rPr>
            </a:br>
            <a:r>
              <a:rPr lang="en-US" sz="2400" i="1" dirty="0">
                <a:effectLst/>
                <a:latin typeface="Times New Roman" panose="02020603050405020304" pitchFamily="18" charset="0"/>
                <a:ea typeface="SimSun" panose="02010600030101010101" pitchFamily="2" charset="-122"/>
              </a:rPr>
              <a:t>How did texts exert push and pull forces in the aftermath of the fall of the Han empire? How did texts act as bodies to impact other bodies in this context?</a:t>
            </a:r>
            <a:br>
              <a:rPr lang="en-US" sz="2400" i="1" dirty="0">
                <a:effectLst/>
                <a:latin typeface="Times New Roman" panose="02020603050405020304" pitchFamily="18" charset="0"/>
                <a:ea typeface="SimSun" panose="02010600030101010101" pitchFamily="2" charset="-122"/>
              </a:rPr>
            </a:br>
            <a:endParaRPr lang="en-US" sz="2400" i="1" dirty="0"/>
          </a:p>
        </p:txBody>
      </p:sp>
      <p:pic>
        <p:nvPicPr>
          <p:cNvPr id="6" name="Picture Placeholder 5">
            <a:extLst>
              <a:ext uri="{FF2B5EF4-FFF2-40B4-BE49-F238E27FC236}">
                <a16:creationId xmlns:a16="http://schemas.microsoft.com/office/drawing/2014/main" id="{F31CAF24-5DC8-4A01-9B77-505FDB34EC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5453" y="2377439"/>
            <a:ext cx="9390491" cy="4226119"/>
          </a:xfrm>
        </p:spPr>
      </p:pic>
    </p:spTree>
    <p:extLst>
      <p:ext uri="{BB962C8B-B14F-4D97-AF65-F5344CB8AC3E}">
        <p14:creationId xmlns:p14="http://schemas.microsoft.com/office/powerpoint/2010/main" val="37955026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awing of a machine&#10;&#10;Description automatically generated">
            <a:extLst>
              <a:ext uri="{FF2B5EF4-FFF2-40B4-BE49-F238E27FC236}">
                <a16:creationId xmlns:a16="http://schemas.microsoft.com/office/drawing/2014/main" id="{BE971FCE-5E7E-E132-5DBE-ECC23AE4F62A}"/>
              </a:ext>
            </a:extLst>
          </p:cNvPr>
          <p:cNvPicPr>
            <a:picLocks noChangeAspect="1"/>
          </p:cNvPicPr>
          <p:nvPr/>
        </p:nvPicPr>
        <p:blipFill>
          <a:blip r:embed="rId2"/>
          <a:srcRect l="26986" r="38255" b="-2"/>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2" name="TextBox 1">
            <a:extLst>
              <a:ext uri="{FF2B5EF4-FFF2-40B4-BE49-F238E27FC236}">
                <a16:creationId xmlns:a16="http://schemas.microsoft.com/office/drawing/2014/main" id="{2551E22B-1222-F358-8617-2C790647B14F}"/>
              </a:ext>
            </a:extLst>
          </p:cNvPr>
          <p:cNvSpPr txBox="1"/>
          <p:nvPr/>
        </p:nvSpPr>
        <p:spPr>
          <a:xfrm>
            <a:off x="3611534" y="180109"/>
            <a:ext cx="4968929" cy="6677891"/>
          </a:xfrm>
          <a:prstGeom prst="rect">
            <a:avLst/>
          </a:prstGeom>
        </p:spPr>
        <p:txBody>
          <a:bodyPr vert="horz" lIns="91440" tIns="45720" rIns="91440" bIns="45720" rtlCol="0">
            <a:noAutofit/>
          </a:bodyPr>
          <a:lstStyle/>
          <a:p>
            <a:pPr>
              <a:lnSpc>
                <a:spcPct val="90000"/>
              </a:lnSpc>
              <a:spcAft>
                <a:spcPts val="600"/>
              </a:spcAft>
            </a:pPr>
            <a:r>
              <a:rPr lang="en-US" sz="2400" b="1" dirty="0">
                <a:solidFill>
                  <a:schemeClr val="tx1">
                    <a:lumMod val="85000"/>
                    <a:lumOff val="15000"/>
                  </a:schemeClr>
                </a:solidFill>
              </a:rPr>
              <a:t>Jamison Kantor, Associate Professor, English Department</a:t>
            </a:r>
          </a:p>
          <a:p>
            <a:pPr>
              <a:lnSpc>
                <a:spcPct val="90000"/>
              </a:lnSpc>
              <a:spcAft>
                <a:spcPts val="600"/>
              </a:spcAft>
            </a:pPr>
            <a:endParaRPr lang="en-US" sz="2400" b="1" dirty="0">
              <a:solidFill>
                <a:schemeClr val="tx1">
                  <a:lumMod val="85000"/>
                  <a:lumOff val="15000"/>
                </a:schemeClr>
              </a:solidFill>
            </a:endParaRPr>
          </a:p>
          <a:p>
            <a:pPr>
              <a:lnSpc>
                <a:spcPct val="90000"/>
              </a:lnSpc>
              <a:spcAft>
                <a:spcPts val="600"/>
              </a:spcAft>
            </a:pPr>
            <a:r>
              <a:rPr lang="en-US" sz="2400" b="1" i="1" dirty="0">
                <a:solidFill>
                  <a:schemeClr val="tx1">
                    <a:lumMod val="85000"/>
                    <a:lumOff val="15000"/>
                  </a:schemeClr>
                </a:solidFill>
              </a:rPr>
              <a:t>The Romance of Automation: Romanticism and Automatic Matter, 1750-1850</a:t>
            </a:r>
          </a:p>
          <a:p>
            <a:pPr>
              <a:lnSpc>
                <a:spcPct val="90000"/>
              </a:lnSpc>
              <a:spcAft>
                <a:spcPts val="600"/>
              </a:spcAft>
            </a:pPr>
            <a:endParaRPr lang="en-US" dirty="0">
              <a:solidFill>
                <a:schemeClr val="tx1">
                  <a:lumMod val="85000"/>
                  <a:lumOff val="15000"/>
                </a:schemeClr>
              </a:solidFill>
            </a:endParaRPr>
          </a:p>
          <a:p>
            <a:pPr>
              <a:lnSpc>
                <a:spcPct val="90000"/>
              </a:lnSpc>
              <a:spcAft>
                <a:spcPts val="600"/>
              </a:spcAft>
            </a:pPr>
            <a:r>
              <a:rPr lang="en-US" dirty="0">
                <a:solidFill>
                  <a:schemeClr val="tx1">
                    <a:lumMod val="85000"/>
                    <a:lumOff val="15000"/>
                  </a:schemeClr>
                </a:solidFill>
              </a:rPr>
              <a:t>This is an intellectual history of early automation by way of the literature, art, and philosophy of the industrial revolution. Through an analysis of that culture, I connect the idea of “automatic matter” to emerging paradigms of historical inevitability: the Whig view of history, the liberal “end of history,” dialectical materialism, and more. </a:t>
            </a:r>
          </a:p>
          <a:p>
            <a:pPr>
              <a:lnSpc>
                <a:spcPct val="90000"/>
              </a:lnSpc>
              <a:spcAft>
                <a:spcPts val="600"/>
              </a:spcAft>
            </a:pPr>
            <a:r>
              <a:rPr lang="en-US" dirty="0">
                <a:solidFill>
                  <a:schemeClr val="tx1">
                    <a:lumMod val="85000"/>
                    <a:lumOff val="15000"/>
                  </a:schemeClr>
                </a:solidFill>
              </a:rPr>
              <a:t>Figures in the project include: Phillis Wheatley Peters, Francis Williams, John Constable, William Wordsworth, G.W.F. Hegel, Friedrich Koenig, John Keats, Mary Shelley, Percy Shelley, William Makepeace Thackeray, Ada Lovelace, Karl Marx, Frances Harper, and others.</a:t>
            </a:r>
          </a:p>
          <a:p>
            <a:pPr indent="-228600">
              <a:lnSpc>
                <a:spcPct val="90000"/>
              </a:lnSpc>
              <a:spcAft>
                <a:spcPts val="600"/>
              </a:spcAft>
              <a:buFont typeface="Arial" panose="020B0604020202020204" pitchFamily="34" charset="0"/>
              <a:buChar char="•"/>
            </a:pPr>
            <a:endParaRPr lang="en-US" sz="1600" dirty="0">
              <a:solidFill>
                <a:schemeClr val="tx1">
                  <a:lumMod val="85000"/>
                  <a:lumOff val="15000"/>
                </a:schemeClr>
              </a:solidFill>
            </a:endParaRPr>
          </a:p>
        </p:txBody>
      </p:sp>
      <p:pic>
        <p:nvPicPr>
          <p:cNvPr id="19" name="Picture 18" descr="A person in a dress with a fan&#10;&#10;Description automatically generated">
            <a:extLst>
              <a:ext uri="{FF2B5EF4-FFF2-40B4-BE49-F238E27FC236}">
                <a16:creationId xmlns:a16="http://schemas.microsoft.com/office/drawing/2014/main" id="{C93B5E49-2667-2370-23FF-BB02ED45F01B}"/>
              </a:ext>
            </a:extLst>
          </p:cNvPr>
          <p:cNvPicPr>
            <a:picLocks noChangeAspect="1"/>
          </p:cNvPicPr>
          <p:nvPr/>
        </p:nvPicPr>
        <p:blipFill>
          <a:blip r:embed="rId3"/>
          <a:srcRect l="12654" r="11574"/>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418172598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CE5C4-367F-4562-139E-AE6A2C29465E}"/>
              </a:ext>
            </a:extLst>
          </p:cNvPr>
          <p:cNvPicPr>
            <a:picLocks noChangeAspect="1"/>
          </p:cNvPicPr>
          <p:nvPr/>
        </p:nvPicPr>
        <p:blipFill>
          <a:blip r:embed="rId2"/>
          <a:stretch>
            <a:fillRect/>
          </a:stretch>
        </p:blipFill>
        <p:spPr>
          <a:xfrm>
            <a:off x="438411" y="225468"/>
            <a:ext cx="11352755" cy="6385925"/>
          </a:xfrm>
          <a:prstGeom prst="rect">
            <a:avLst/>
          </a:prstGeom>
        </p:spPr>
      </p:pic>
    </p:spTree>
    <p:extLst>
      <p:ext uri="{BB962C8B-B14F-4D97-AF65-F5344CB8AC3E}">
        <p14:creationId xmlns:p14="http://schemas.microsoft.com/office/powerpoint/2010/main" val="180332616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4" name="Rectangle 1143">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6" name="Group 1145">
            <a:extLst>
              <a:ext uri="{FF2B5EF4-FFF2-40B4-BE49-F238E27FC236}">
                <a16:creationId xmlns:a16="http://schemas.microsoft.com/office/drawing/2014/main" id="{9B970977-38DA-4F81-AA88-8C778B31E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605" y="625095"/>
            <a:ext cx="4114800" cy="5731349"/>
            <a:chOff x="1674895" y="1345036"/>
            <a:chExt cx="5428610" cy="4210939"/>
          </a:xfrm>
        </p:grpSpPr>
        <p:sp>
          <p:nvSpPr>
            <p:cNvPr id="1147" name="Rectangle 1146">
              <a:extLst>
                <a:ext uri="{FF2B5EF4-FFF2-40B4-BE49-F238E27FC236}">
                  <a16:creationId xmlns:a16="http://schemas.microsoft.com/office/drawing/2014/main" id="{ABD8D5A9-DEB3-4157-B7CD-835197F3A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Rectangle 1147">
              <a:extLst>
                <a:ext uri="{FF2B5EF4-FFF2-40B4-BE49-F238E27FC236}">
                  <a16:creationId xmlns:a16="http://schemas.microsoft.com/office/drawing/2014/main" id="{ADF0BC23-5452-4DFE-9C27-F7CBE1D527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0" name="Rectangle 1149">
            <a:extLst>
              <a:ext uri="{FF2B5EF4-FFF2-40B4-BE49-F238E27FC236}">
                <a16:creationId xmlns:a16="http://schemas.microsoft.com/office/drawing/2014/main" id="{C00B7DBB-97E9-4F5F-B72E-EECCFCC9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07" y="531228"/>
            <a:ext cx="4114800" cy="57313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91C6B8F-0163-7AF8-35AC-F14BCE343396}"/>
              </a:ext>
            </a:extLst>
          </p:cNvPr>
          <p:cNvSpPr>
            <a:spLocks noGrp="1"/>
          </p:cNvSpPr>
          <p:nvPr>
            <p:ph type="title"/>
          </p:nvPr>
        </p:nvSpPr>
        <p:spPr>
          <a:xfrm>
            <a:off x="677119" y="974089"/>
            <a:ext cx="3785384" cy="3406696"/>
          </a:xfrm>
        </p:spPr>
        <p:txBody>
          <a:bodyPr vert="horz" lIns="91440" tIns="45720" rIns="91440" bIns="45720" rtlCol="0" anchor="b">
            <a:normAutofit/>
          </a:bodyPr>
          <a:lstStyle/>
          <a:p>
            <a:pPr algn="ctr"/>
            <a:r>
              <a:rPr lang="en-US" sz="4700" kern="1200" dirty="0">
                <a:solidFill>
                  <a:schemeClr val="bg1"/>
                </a:solidFill>
                <a:effectLst/>
                <a:latin typeface="+mj-lt"/>
                <a:ea typeface="+mj-ea"/>
                <a:cs typeface="+mj-cs"/>
              </a:rPr>
              <a:t>Performing Identity in Shakespeare’s Masques </a:t>
            </a:r>
            <a:endParaRPr lang="en-US" sz="4700" kern="1200" dirty="0">
              <a:solidFill>
                <a:schemeClr val="bg1"/>
              </a:solidFill>
              <a:latin typeface="+mj-lt"/>
              <a:ea typeface="+mj-ea"/>
              <a:cs typeface="+mj-cs"/>
            </a:endParaRPr>
          </a:p>
        </p:txBody>
      </p:sp>
      <p:sp>
        <p:nvSpPr>
          <p:cNvPr id="6" name="TextBox 5">
            <a:extLst>
              <a:ext uri="{FF2B5EF4-FFF2-40B4-BE49-F238E27FC236}">
                <a16:creationId xmlns:a16="http://schemas.microsoft.com/office/drawing/2014/main" id="{D425A536-22DD-9999-BBF8-E763D3D5BEA5}"/>
              </a:ext>
            </a:extLst>
          </p:cNvPr>
          <p:cNvSpPr txBox="1"/>
          <p:nvPr/>
        </p:nvSpPr>
        <p:spPr>
          <a:xfrm>
            <a:off x="677119" y="4547167"/>
            <a:ext cx="3785384" cy="1288482"/>
          </a:xfrm>
          <a:prstGeom prst="rect">
            <a:avLst/>
          </a:prstGeom>
        </p:spPr>
        <p:txBody>
          <a:bodyPr vert="horz" lIns="91440" tIns="45720" rIns="91440" bIns="45720" rtlCol="0">
            <a:normAutofit/>
          </a:bodyPr>
          <a:lstStyle/>
          <a:p>
            <a:pPr algn="ctr">
              <a:lnSpc>
                <a:spcPct val="90000"/>
              </a:lnSpc>
              <a:spcBef>
                <a:spcPts val="1000"/>
              </a:spcBef>
            </a:pPr>
            <a:r>
              <a:rPr lang="en-US" sz="2000" kern="1200" dirty="0">
                <a:solidFill>
                  <a:schemeClr val="bg1"/>
                </a:solidFill>
                <a:latin typeface="+mn-lt"/>
                <a:ea typeface="+mn-ea"/>
                <a:cs typeface="+mn-cs"/>
              </a:rPr>
              <a:t>Elizabeth </a:t>
            </a:r>
            <a:r>
              <a:rPr lang="en-US" sz="2000" kern="1200" dirty="0" err="1">
                <a:solidFill>
                  <a:schemeClr val="bg1"/>
                </a:solidFill>
                <a:latin typeface="+mn-lt"/>
                <a:ea typeface="+mn-ea"/>
                <a:cs typeface="+mn-cs"/>
              </a:rPr>
              <a:t>Kolkovich</a:t>
            </a:r>
            <a:endParaRPr lang="en-US" sz="2000" kern="1200" dirty="0">
              <a:solidFill>
                <a:schemeClr val="bg1"/>
              </a:solidFill>
              <a:latin typeface="+mn-lt"/>
              <a:ea typeface="+mn-ea"/>
              <a:cs typeface="+mn-cs"/>
            </a:endParaRPr>
          </a:p>
          <a:p>
            <a:pPr algn="ctr">
              <a:lnSpc>
                <a:spcPct val="90000"/>
              </a:lnSpc>
              <a:spcBef>
                <a:spcPts val="1000"/>
              </a:spcBef>
            </a:pPr>
            <a:r>
              <a:rPr lang="en-US" sz="2000" dirty="0">
                <a:solidFill>
                  <a:schemeClr val="bg1"/>
                </a:solidFill>
              </a:rPr>
              <a:t>Department of English</a:t>
            </a:r>
            <a:endParaRPr lang="en-US" sz="2000" kern="1200" dirty="0">
              <a:solidFill>
                <a:schemeClr val="bg1"/>
              </a:solidFill>
              <a:latin typeface="+mn-lt"/>
              <a:ea typeface="+mn-ea"/>
              <a:cs typeface="+mn-cs"/>
            </a:endParaRPr>
          </a:p>
        </p:txBody>
      </p:sp>
      <p:pic>
        <p:nvPicPr>
          <p:cNvPr id="20" name="Picture 19" descr="A group of people in clothing&#10;&#10;Description automatically generated">
            <a:extLst>
              <a:ext uri="{FF2B5EF4-FFF2-40B4-BE49-F238E27FC236}">
                <a16:creationId xmlns:a16="http://schemas.microsoft.com/office/drawing/2014/main" id="{EC30D841-412F-E062-C6BD-F9606A9518F4}"/>
              </a:ext>
            </a:extLst>
          </p:cNvPr>
          <p:cNvPicPr>
            <a:picLocks noChangeAspect="1"/>
          </p:cNvPicPr>
          <p:nvPr/>
        </p:nvPicPr>
        <p:blipFill>
          <a:blip r:embed="rId2"/>
          <a:srcRect r="1269" b="4"/>
          <a:stretch/>
        </p:blipFill>
        <p:spPr>
          <a:xfrm>
            <a:off x="5942470" y="382739"/>
            <a:ext cx="2743199" cy="2842298"/>
          </a:xfrm>
          <a:prstGeom prst="rect">
            <a:avLst/>
          </a:prstGeom>
          <a:ln w="28575">
            <a:noFill/>
          </a:ln>
        </p:spPr>
      </p:pic>
      <p:grpSp>
        <p:nvGrpSpPr>
          <p:cNvPr id="115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15710" y="974089"/>
            <a:ext cx="1054466" cy="469689"/>
            <a:chOff x="9841624" y="4115729"/>
            <a:chExt cx="602169" cy="268223"/>
          </a:xfrm>
          <a:solidFill>
            <a:schemeClr val="bg1"/>
          </a:solidFill>
        </p:grpSpPr>
        <p:sp>
          <p:nvSpPr>
            <p:cNvPr id="1153" name="Freeform: Shape 115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8" name="Picture 17" descr="A painting of people in clothing&#10;&#10;Description automatically generated">
            <a:extLst>
              <a:ext uri="{FF2B5EF4-FFF2-40B4-BE49-F238E27FC236}">
                <a16:creationId xmlns:a16="http://schemas.microsoft.com/office/drawing/2014/main" id="{0047FF57-F749-B0EE-3B31-69BCB1FA0964}"/>
              </a:ext>
            </a:extLst>
          </p:cNvPr>
          <p:cNvPicPr>
            <a:picLocks noChangeAspect="1"/>
          </p:cNvPicPr>
          <p:nvPr/>
        </p:nvPicPr>
        <p:blipFill>
          <a:blip r:embed="rId3"/>
          <a:srcRect l="968" r="2044" b="5"/>
          <a:stretch/>
        </p:blipFill>
        <p:spPr>
          <a:xfrm>
            <a:off x="8895606" y="382740"/>
            <a:ext cx="2743200" cy="2821195"/>
          </a:xfrm>
          <a:prstGeom prst="rect">
            <a:avLst/>
          </a:prstGeom>
          <a:ln w="28575">
            <a:noFill/>
          </a:ln>
        </p:spPr>
      </p:pic>
      <p:sp>
        <p:nvSpPr>
          <p:cNvPr id="1159" name="Oval 1158">
            <a:extLst>
              <a:ext uri="{FF2B5EF4-FFF2-40B4-BE49-F238E27FC236}">
                <a16:creationId xmlns:a16="http://schemas.microsoft.com/office/drawing/2014/main" id="{1C8B8E59-A269-4CAA-BE7D-AFD4E852C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1" name="Oval 1160">
            <a:extLst>
              <a:ext uri="{FF2B5EF4-FFF2-40B4-BE49-F238E27FC236}">
                <a16:creationId xmlns:a16="http://schemas.microsoft.com/office/drawing/2014/main" id="{20C5CF91-A170-4B31-B47F-D5E2E5D15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descr="A drawing of a person wearing a fur hat&#10;&#10;Description automatically generated">
            <a:extLst>
              <a:ext uri="{FF2B5EF4-FFF2-40B4-BE49-F238E27FC236}">
                <a16:creationId xmlns:a16="http://schemas.microsoft.com/office/drawing/2014/main" id="{7C42D64E-D455-FC46-4648-58D248B3DC08}"/>
              </a:ext>
            </a:extLst>
          </p:cNvPr>
          <p:cNvPicPr>
            <a:picLocks noChangeAspect="1"/>
          </p:cNvPicPr>
          <p:nvPr/>
        </p:nvPicPr>
        <p:blipFill>
          <a:blip r:embed="rId4"/>
          <a:srcRect l="6247" r="5603" b="1"/>
          <a:stretch/>
        </p:blipFill>
        <p:spPr>
          <a:xfrm>
            <a:off x="5942470" y="3390753"/>
            <a:ext cx="2743198" cy="2878582"/>
          </a:xfrm>
          <a:prstGeom prst="rect">
            <a:avLst/>
          </a:prstGeom>
          <a:ln w="28575">
            <a:noFill/>
          </a:ln>
        </p:spPr>
      </p:pic>
      <p:pic>
        <p:nvPicPr>
          <p:cNvPr id="22" name="Picture 21">
            <a:extLst>
              <a:ext uri="{FF2B5EF4-FFF2-40B4-BE49-F238E27FC236}">
                <a16:creationId xmlns:a16="http://schemas.microsoft.com/office/drawing/2014/main" id="{42C2EE6F-7651-2F6C-A896-89C8D616A7F6}"/>
              </a:ext>
            </a:extLst>
          </p:cNvPr>
          <p:cNvPicPr>
            <a:picLocks noChangeAspect="1"/>
          </p:cNvPicPr>
          <p:nvPr/>
        </p:nvPicPr>
        <p:blipFill>
          <a:blip r:embed="rId5"/>
          <a:srcRect r="-3" b="4150"/>
          <a:stretch/>
        </p:blipFill>
        <p:spPr>
          <a:xfrm>
            <a:off x="8895606" y="3380043"/>
            <a:ext cx="2743200" cy="2889293"/>
          </a:xfrm>
          <a:prstGeom prst="rect">
            <a:avLst/>
          </a:prstGeom>
          <a:ln w="28575">
            <a:noFill/>
          </a:ln>
        </p:spPr>
      </p:pic>
    </p:spTree>
    <p:extLst>
      <p:ext uri="{BB962C8B-B14F-4D97-AF65-F5344CB8AC3E}">
        <p14:creationId xmlns:p14="http://schemas.microsoft.com/office/powerpoint/2010/main" val="418529298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9AA360FAD2354189E1C0336225422E" ma:contentTypeVersion="8" ma:contentTypeDescription="Create a new document." ma:contentTypeScope="" ma:versionID="f3f0c65f8ec64d9a4aae611df12197bd">
  <xsd:schema xmlns:xsd="http://www.w3.org/2001/XMLSchema" xmlns:xs="http://www.w3.org/2001/XMLSchema" xmlns:p="http://schemas.microsoft.com/office/2006/metadata/properties" xmlns:ns2="2f45d124-d59b-4250-ad77-fe34801d85cd" xmlns:ns3="2c0422d6-226e-4ac3-ac25-b5702e7ba2c4" targetNamespace="http://schemas.microsoft.com/office/2006/metadata/properties" ma:root="true" ma:fieldsID="91fce98009f51b72fcb14c43b9c7e596" ns2:_="" ns3:_="">
    <xsd:import namespace="2f45d124-d59b-4250-ad77-fe34801d85cd"/>
    <xsd:import namespace="2c0422d6-226e-4ac3-ac25-b5702e7ba2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45d124-d59b-4250-ad77-fe34801d8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422d6-226e-4ac3-ac25-b5702e7ba2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A80624-8C6E-4A0F-B7CE-5EF465517164}"/>
</file>

<file path=customXml/itemProps2.xml><?xml version="1.0" encoding="utf-8"?>
<ds:datastoreItem xmlns:ds="http://schemas.openxmlformats.org/officeDocument/2006/customXml" ds:itemID="{2BDEBBB8-B39B-4A46-B8F2-8ACA7EF3D949}"/>
</file>

<file path=customXml/itemProps3.xml><?xml version="1.0" encoding="utf-8"?>
<ds:datastoreItem xmlns:ds="http://schemas.openxmlformats.org/officeDocument/2006/customXml" ds:itemID="{0FE8F579-AB11-477B-8BB0-4CEF35FD45F6}"/>
</file>

<file path=docProps/app.xml><?xml version="1.0" encoding="utf-8"?>
<Properties xmlns="http://schemas.openxmlformats.org/officeDocument/2006/extended-properties" xmlns:vt="http://schemas.openxmlformats.org/officeDocument/2006/docPropsVTypes">
  <TotalTime>150</TotalTime>
  <Words>923</Words>
  <Application>Microsoft Macintosh PowerPoint</Application>
  <PresentationFormat>Widescreen</PresentationFormat>
  <Paragraphs>51</Paragraphs>
  <Slides>15</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Aptos</vt:lpstr>
      <vt:lpstr>Aptos Display</vt:lpstr>
      <vt:lpstr>Arial</vt:lpstr>
      <vt:lpstr>Arial Black</vt:lpstr>
      <vt:lpstr>Avenir Next LT Pro</vt:lpstr>
      <vt:lpstr>Buckeye Sans 2</vt:lpstr>
      <vt:lpstr>Calibri</vt:lpstr>
      <vt:lpstr>Footlight MT Light</vt:lpstr>
      <vt:lpstr>Garamond</vt:lpstr>
      <vt:lpstr>Proxima Nova Black</vt:lpstr>
      <vt:lpstr>Proxima Nova Thin</vt:lpstr>
      <vt:lpstr>Times New Roman</vt:lpstr>
      <vt:lpstr>Wingdings</vt:lpstr>
      <vt:lpstr>Office Theme</vt:lpstr>
      <vt:lpstr>Arts and Humanities Faculty Research and Creative Inquiry Showcase and Reception </vt:lpstr>
      <vt:lpstr>PowerPoint Presentation</vt:lpstr>
      <vt:lpstr>Literary Trash: The Art of Modern Hebrew Entertainment Fiction  Naomi Brenner,  Near Eastern &amp; South Asian Languages and Cultures</vt:lpstr>
      <vt:lpstr>Lake Baikal: The Great Lake and its People  Dr. Nicholas Breyfogle History An environmental history of the world’s oldest and largest lake</vt:lpstr>
      <vt:lpstr>Hail Muse, Et Cetera On Influence, Originality, and the Ends of Literature</vt:lpstr>
      <vt:lpstr>   Push and Pull: The Textual Forces of Three Kingdoms Era Political Prose, ca. 190–280  Meow Hui Goh, East Asian Languages and Literatures  How did texts exert push and pull forces in the aftermath of the fall of the Han empire? How did texts act as bodies to impact other bodies in this context? </vt:lpstr>
      <vt:lpstr>PowerPoint Presentation</vt:lpstr>
      <vt:lpstr>PowerPoint Presentation</vt:lpstr>
      <vt:lpstr>Performing Identity in Shakespeare’s Masques </vt:lpstr>
      <vt:lpstr>Kathryn Campbell-Kibler Department of Linguistics</vt:lpstr>
      <vt:lpstr>PowerPoint Presentation</vt:lpstr>
      <vt:lpstr>PowerPoint Presentation</vt:lpstr>
      <vt:lpstr>PowerPoint Presentation</vt:lpstr>
      <vt:lpstr>Pil Ho Kim, Associate Professor East Asian Languages and Literatures</vt:lpstr>
      <vt:lpstr>STUDY #1: French and American Accents:  Does Speaker Accent Impact L2 Vocabulary Learning?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Skinner, Ryan</dc:creator>
  <cp:lastModifiedBy>Skinner, Ryan</cp:lastModifiedBy>
  <cp:revision>14</cp:revision>
  <dcterms:created xsi:type="dcterms:W3CDTF">2024-11-22T15:24:07Z</dcterms:created>
  <dcterms:modified xsi:type="dcterms:W3CDTF">2024-12-02T18:13:38Z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0x010100069AA360FAD2354189E1C0336225422E</vt:lpwstr>
  </property>
</Properties>
</file>